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zjJFqZVQ.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VAFzjJFqZVQ.mp4" Type="http://schemas.openxmlformats.org/officeDocument/2006/relationships/video"/></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4.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7.jpeg" Type="http://schemas.openxmlformats.org/officeDocument/2006/relationships/image"/><Relationship Id="rId6" Target="../media/VAFzjJFqZVQ.mp4" Type="http://schemas.openxmlformats.org/officeDocument/2006/relationships/video"/><Relationship Id="rId7" Target="../media/VAFzjJFqZVQ.mp4" Type="http://schemas.microsoft.com/office/2007/relationships/media"/></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VAFzjJFqZVQ.mp4" Type="http://schemas.openxmlformats.org/officeDocument/2006/relationships/video"/><Relationship Id="rId9" Target="../media/VAFzjJFqZVQ.mp4" Type="http://schemas.microsoft.com/office/2007/relationships/media"/></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jpe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52928" y="1876162"/>
            <a:ext cx="3459096" cy="569486"/>
            <a:chOff x="0" y="0"/>
            <a:chExt cx="825638" cy="135928"/>
          </a:xfrm>
        </p:grpSpPr>
        <p:sp>
          <p:nvSpPr>
            <p:cNvPr name="Freeform 13" id="13"/>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4" id="14"/>
            <p:cNvSpPr txBox="true"/>
            <p:nvPr/>
          </p:nvSpPr>
          <p:spPr>
            <a:xfrm>
              <a:off x="0" y="-19050"/>
              <a:ext cx="825638"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Presentation 2023</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050" y="0"/>
            <a:ext cx="1466782" cy="1390387"/>
          </a:xfrm>
          <a:custGeom>
            <a:avLst/>
            <a:gdLst/>
            <a:ahLst/>
            <a:cxnLst/>
            <a:rect r="r" b="b" t="t" l="l"/>
            <a:pathLst>
              <a:path h="1390387" w="1466782">
                <a:moveTo>
                  <a:pt x="0" y="0"/>
                </a:moveTo>
                <a:lnTo>
                  <a:pt x="1466782" y="0"/>
                </a:lnTo>
                <a:lnTo>
                  <a:pt x="1466782" y="1390387"/>
                </a:lnTo>
                <a:lnTo>
                  <a:pt x="0" y="1390387"/>
                </a:lnTo>
                <a:lnTo>
                  <a:pt x="0" y="0"/>
                </a:lnTo>
                <a:close/>
              </a:path>
            </a:pathLst>
          </a:custGeom>
          <a:blipFill>
            <a:blip r:embed="rId6"/>
            <a:stretch>
              <a:fillRect l="0" t="0" r="0" b="0"/>
            </a:stretch>
          </a:blipFill>
        </p:spPr>
      </p:sp>
      <p:sp>
        <p:nvSpPr>
          <p:cNvPr name="Freeform 17" id="17"/>
          <p:cNvSpPr/>
          <p:nvPr/>
        </p:nvSpPr>
        <p:spPr>
          <a:xfrm flipH="false" flipV="false" rot="0">
            <a:off x="11872397" y="1876162"/>
            <a:ext cx="5290835" cy="6015090"/>
          </a:xfrm>
          <a:custGeom>
            <a:avLst/>
            <a:gdLst/>
            <a:ahLst/>
            <a:cxnLst/>
            <a:rect r="r" b="b" t="t" l="l"/>
            <a:pathLst>
              <a:path h="6015090" w="5290835">
                <a:moveTo>
                  <a:pt x="0" y="0"/>
                </a:moveTo>
                <a:lnTo>
                  <a:pt x="5290835" y="0"/>
                </a:lnTo>
                <a:lnTo>
                  <a:pt x="5290835" y="6015090"/>
                </a:lnTo>
                <a:lnTo>
                  <a:pt x="0" y="6015090"/>
                </a:lnTo>
                <a:lnTo>
                  <a:pt x="0" y="0"/>
                </a:lnTo>
                <a:close/>
              </a:path>
            </a:pathLst>
          </a:custGeom>
          <a:blipFill>
            <a:blip r:embed="rId7"/>
            <a:stretch>
              <a:fillRect l="-3715" t="0" r="-3715" b="0"/>
            </a:stretch>
          </a:blipFill>
        </p:spPr>
      </p:sp>
      <p:pic>
        <p:nvPicPr>
          <p:cNvPr name="Picture 18" id="18">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4734" t="0" r="11166" b="0"/>
          <a:stretch>
            <a:fillRect/>
          </a:stretch>
        </p:blipFill>
        <p:spPr>
          <a:xfrm flipH="false" flipV="false" rot="0">
            <a:off x="7762117" y="5573120"/>
            <a:ext cx="4788731" cy="5694175"/>
          </a:xfrm>
          <a:prstGeom prst="rect">
            <a:avLst/>
          </a:prstGeom>
        </p:spPr>
      </p:pic>
      <p:sp>
        <p:nvSpPr>
          <p:cNvPr name="TextBox 19" id="19"/>
          <p:cNvSpPr txBox="true"/>
          <p:nvPr/>
        </p:nvSpPr>
        <p:spPr>
          <a:xfrm rot="0">
            <a:off x="1752928" y="3017147"/>
            <a:ext cx="10797920" cy="4393862"/>
          </a:xfrm>
          <a:prstGeom prst="rect">
            <a:avLst/>
          </a:prstGeom>
        </p:spPr>
        <p:txBody>
          <a:bodyPr anchor="t" rtlCol="false" tIns="0" lIns="0" bIns="0" rIns="0">
            <a:spAutoFit/>
          </a:bodyPr>
          <a:lstStyle/>
          <a:p>
            <a:pPr>
              <a:lnSpc>
                <a:spcPts val="10908"/>
              </a:lnSpc>
            </a:pPr>
            <a:r>
              <a:rPr lang="en-US" sz="11363">
                <a:solidFill>
                  <a:srgbClr val="1C5739"/>
                </a:solidFill>
                <a:latin typeface="Codec Pro ExtraBold"/>
              </a:rPr>
              <a:t>MARKETING INSIGHTS FOR CODEX</a:t>
            </a:r>
          </a:p>
        </p:txBody>
      </p:sp>
    </p:spTree>
  </p:cSld>
  <p:clrMapOvr>
    <a:masterClrMapping/>
  </p:clrMapOvr>
  <p:timing>
    <p:tnLst>
      <p:par>
        <p:cTn dur="indefinite" restart="never" nodeType="tmRoot">
          <p:childTnLst>
            <p:video>
              <p:cMediaNode vol="0">
                <p:cTn fill="hold" display="false">
                  <p:stCondLst>
                    <p:cond delay="indefinite"/>
                  </p:stCondLst>
                </p:cTn>
                <p:tgtEl>
                  <p:spTgt spid="18"/>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94529" y="0"/>
            <a:ext cx="21135938" cy="2208872"/>
            <a:chOff x="0" y="0"/>
            <a:chExt cx="5566667" cy="581761"/>
          </a:xfrm>
        </p:grpSpPr>
        <p:sp>
          <p:nvSpPr>
            <p:cNvPr name="Freeform 4" id="4"/>
            <p:cNvSpPr/>
            <p:nvPr/>
          </p:nvSpPr>
          <p:spPr>
            <a:xfrm flipH="false" flipV="false" rot="0">
              <a:off x="0" y="0"/>
              <a:ext cx="5566667" cy="581761"/>
            </a:xfrm>
            <a:custGeom>
              <a:avLst/>
              <a:gdLst/>
              <a:ahLst/>
              <a:cxnLst/>
              <a:rect r="r" b="b" t="t" l="l"/>
              <a:pathLst>
                <a:path h="581761" w="5566667">
                  <a:moveTo>
                    <a:pt x="0" y="0"/>
                  </a:moveTo>
                  <a:lnTo>
                    <a:pt x="5566667" y="0"/>
                  </a:lnTo>
                  <a:lnTo>
                    <a:pt x="5566667" y="581761"/>
                  </a:lnTo>
                  <a:lnTo>
                    <a:pt x="0" y="581761"/>
                  </a:lnTo>
                  <a:close/>
                </a:path>
              </a:pathLst>
            </a:custGeom>
            <a:solidFill>
              <a:srgbClr val="1C5739"/>
            </a:solidFill>
          </p:spPr>
        </p:sp>
        <p:sp>
          <p:nvSpPr>
            <p:cNvPr name="TextBox 5" id="5"/>
            <p:cNvSpPr txBox="true"/>
            <p:nvPr/>
          </p:nvSpPr>
          <p:spPr>
            <a:xfrm>
              <a:off x="0" y="-38100"/>
              <a:ext cx="5566667" cy="619861"/>
            </a:xfrm>
            <a:prstGeom prst="rect">
              <a:avLst/>
            </a:prstGeom>
          </p:spPr>
          <p:txBody>
            <a:bodyPr anchor="ctr" rtlCol="false" tIns="50800" lIns="50800" bIns="50800" rIns="50800"/>
            <a:lstStyle/>
            <a:p>
              <a:pPr algn="ctr">
                <a:lnSpc>
                  <a:spcPts val="5199"/>
                </a:lnSpc>
              </a:pPr>
              <a:r>
                <a:rPr lang="en-US" sz="3999">
                  <a:solidFill>
                    <a:srgbClr val="FFFFFF"/>
                  </a:solidFill>
                  <a:latin typeface="Open Sauce"/>
                </a:rPr>
                <a:t>   What are the preferred ingredients of energy drinks </a:t>
              </a:r>
            </a:p>
            <a:p>
              <a:pPr algn="ctr">
                <a:lnSpc>
                  <a:spcPts val="5459"/>
                </a:lnSpc>
              </a:pPr>
              <a:r>
                <a:rPr lang="en-US" sz="4199">
                  <a:solidFill>
                    <a:srgbClr val="FFFFFF"/>
                  </a:solidFill>
                  <a:latin typeface="Open Sauce"/>
                </a:rPr>
                <a:t>among respondents?</a:t>
              </a:r>
            </a:p>
            <a:p>
              <a:pPr algn="ctr">
                <a:lnSpc>
                  <a:spcPts val="2859"/>
                </a:lnSpc>
              </a:pPr>
            </a:p>
            <a:p>
              <a:pPr algn="ctr">
                <a:lnSpc>
                  <a:spcPts val="2859"/>
                </a:lnSpc>
              </a:pPr>
            </a:p>
          </p:txBody>
        </p:sp>
      </p:grpSp>
      <p:sp>
        <p:nvSpPr>
          <p:cNvPr name="Freeform 6" id="6"/>
          <p:cNvSpPr/>
          <p:nvPr/>
        </p:nvSpPr>
        <p:spPr>
          <a:xfrm flipH="false" flipV="false" rot="0">
            <a:off x="1028700" y="2208872"/>
            <a:ext cx="16230600" cy="8078128"/>
          </a:xfrm>
          <a:custGeom>
            <a:avLst/>
            <a:gdLst/>
            <a:ahLst/>
            <a:cxnLst/>
            <a:rect r="r" b="b" t="t" l="l"/>
            <a:pathLst>
              <a:path h="8078128" w="16230600">
                <a:moveTo>
                  <a:pt x="0" y="0"/>
                </a:moveTo>
                <a:lnTo>
                  <a:pt x="16230600" y="0"/>
                </a:lnTo>
                <a:lnTo>
                  <a:pt x="16230600" y="8078128"/>
                </a:lnTo>
                <a:lnTo>
                  <a:pt x="0" y="8078128"/>
                </a:lnTo>
                <a:lnTo>
                  <a:pt x="0" y="0"/>
                </a:lnTo>
                <a:close/>
              </a:path>
            </a:pathLst>
          </a:custGeom>
          <a:blipFill>
            <a:blip r:embed="rId3"/>
            <a:stretch>
              <a:fillRect l="-619" t="-1420" r="0" b="-2413"/>
            </a:stretch>
          </a:blipFill>
        </p:spPr>
      </p:sp>
      <p:sp>
        <p:nvSpPr>
          <p:cNvPr name="Freeform 7" id="7"/>
          <p:cNvSpPr/>
          <p:nvPr/>
        </p:nvSpPr>
        <p:spPr>
          <a:xfrm flipH="false" flipV="false" rot="0">
            <a:off x="16659957" y="370922"/>
            <a:ext cx="3256087" cy="3256087"/>
          </a:xfrm>
          <a:custGeom>
            <a:avLst/>
            <a:gdLst/>
            <a:ahLst/>
            <a:cxnLst/>
            <a:rect r="r" b="b" t="t" l="l"/>
            <a:pathLst>
              <a:path h="3256087" w="3256087">
                <a:moveTo>
                  <a:pt x="0" y="0"/>
                </a:moveTo>
                <a:lnTo>
                  <a:pt x="3256086" y="0"/>
                </a:lnTo>
                <a:lnTo>
                  <a:pt x="3256086" y="3256087"/>
                </a:lnTo>
                <a:lnTo>
                  <a:pt x="0" y="3256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4529" y="-599343"/>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869864" y="2208872"/>
            <a:ext cx="1418136" cy="1418136"/>
          </a:xfrm>
          <a:custGeom>
            <a:avLst/>
            <a:gdLst/>
            <a:ahLst/>
            <a:cxnLst/>
            <a:rect r="r" b="b" t="t" l="l"/>
            <a:pathLst>
              <a:path h="1418136" w="1418136">
                <a:moveTo>
                  <a:pt x="0" y="0"/>
                </a:moveTo>
                <a:lnTo>
                  <a:pt x="1418136" y="0"/>
                </a:lnTo>
                <a:lnTo>
                  <a:pt x="1418136" y="1418137"/>
                </a:lnTo>
                <a:lnTo>
                  <a:pt x="0" y="1418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6841191" y="2554720"/>
            <a:ext cx="1475482" cy="688341"/>
          </a:xfrm>
          <a:prstGeom prst="rect">
            <a:avLst/>
          </a:prstGeom>
        </p:spPr>
        <p:txBody>
          <a:bodyPr anchor="t" rtlCol="false" tIns="0" lIns="0" bIns="0" rIns="0">
            <a:spAutoFit/>
          </a:bodyPr>
          <a:lstStyle/>
          <a:p>
            <a:pPr algn="ctr">
              <a:lnSpc>
                <a:spcPts val="5589"/>
              </a:lnSpc>
              <a:spcBef>
                <a:spcPct val="0"/>
              </a:spcBef>
            </a:pPr>
            <a:r>
              <a:rPr lang="en-US" sz="4299">
                <a:solidFill>
                  <a:srgbClr val="412F32"/>
                </a:solidFill>
                <a:latin typeface="Open Sauce Bold"/>
              </a:rPr>
              <a:t>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60322" y="-94975"/>
            <a:ext cx="19048322" cy="2400294"/>
            <a:chOff x="0" y="0"/>
            <a:chExt cx="5016842" cy="632176"/>
          </a:xfrm>
        </p:grpSpPr>
        <p:sp>
          <p:nvSpPr>
            <p:cNvPr name="Freeform 4" id="4"/>
            <p:cNvSpPr/>
            <p:nvPr/>
          </p:nvSpPr>
          <p:spPr>
            <a:xfrm flipH="false" flipV="false" rot="0">
              <a:off x="0" y="0"/>
              <a:ext cx="5016842" cy="632176"/>
            </a:xfrm>
            <a:custGeom>
              <a:avLst/>
              <a:gdLst/>
              <a:ahLst/>
              <a:cxnLst/>
              <a:rect r="r" b="b" t="t" l="l"/>
              <a:pathLst>
                <a:path h="632176" w="5016842">
                  <a:moveTo>
                    <a:pt x="0" y="0"/>
                  </a:moveTo>
                  <a:lnTo>
                    <a:pt x="5016842" y="0"/>
                  </a:lnTo>
                  <a:lnTo>
                    <a:pt x="5016842" y="632176"/>
                  </a:lnTo>
                  <a:lnTo>
                    <a:pt x="0" y="632176"/>
                  </a:lnTo>
                  <a:close/>
                </a:path>
              </a:pathLst>
            </a:custGeom>
            <a:solidFill>
              <a:srgbClr val="1C5739"/>
            </a:solidFill>
          </p:spPr>
        </p:sp>
        <p:sp>
          <p:nvSpPr>
            <p:cNvPr name="TextBox 5" id="5"/>
            <p:cNvSpPr txBox="true"/>
            <p:nvPr/>
          </p:nvSpPr>
          <p:spPr>
            <a:xfrm>
              <a:off x="0" y="-47625"/>
              <a:ext cx="5016842" cy="679801"/>
            </a:xfrm>
            <a:prstGeom prst="rect">
              <a:avLst/>
            </a:prstGeom>
          </p:spPr>
          <p:txBody>
            <a:bodyPr anchor="ctr" rtlCol="false" tIns="50800" lIns="50800" bIns="50800" rIns="50800"/>
            <a:lstStyle/>
            <a:p>
              <a:pPr algn="ctr">
                <a:lnSpc>
                  <a:spcPts val="5329"/>
                </a:lnSpc>
              </a:pPr>
              <a:r>
                <a:rPr lang="en-US" sz="4099">
                  <a:solidFill>
                    <a:srgbClr val="FFFFFF"/>
                  </a:solidFill>
                  <a:latin typeface="Open Sauce"/>
                </a:rPr>
                <a:t>   What packaging preferences do respondents have</a:t>
              </a:r>
            </a:p>
            <a:p>
              <a:pPr algn="ctr">
                <a:lnSpc>
                  <a:spcPts val="5329"/>
                </a:lnSpc>
              </a:pPr>
              <a:r>
                <a:rPr lang="en-US" sz="4099">
                  <a:solidFill>
                    <a:srgbClr val="FFFFFF"/>
                  </a:solidFill>
                  <a:latin typeface="Open Sauce"/>
                </a:rPr>
                <a:t> for energy drinks?</a:t>
              </a:r>
            </a:p>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60466" y="2479373"/>
            <a:ext cx="14967068" cy="7807627"/>
          </a:xfrm>
          <a:custGeom>
            <a:avLst/>
            <a:gdLst/>
            <a:ahLst/>
            <a:cxnLst/>
            <a:rect r="r" b="b" t="t" l="l"/>
            <a:pathLst>
              <a:path h="7807627" w="14967068">
                <a:moveTo>
                  <a:pt x="0" y="0"/>
                </a:moveTo>
                <a:lnTo>
                  <a:pt x="14967068" y="0"/>
                </a:lnTo>
                <a:lnTo>
                  <a:pt x="14967068" y="7807627"/>
                </a:lnTo>
                <a:lnTo>
                  <a:pt x="0" y="7807627"/>
                </a:lnTo>
                <a:lnTo>
                  <a:pt x="0" y="0"/>
                </a:lnTo>
                <a:close/>
              </a:path>
            </a:pathLst>
          </a:custGeom>
          <a:blipFill>
            <a:blip r:embed="rId5"/>
            <a:stretch>
              <a:fillRect l="-1952" t="-2601" r="-242" b="0"/>
            </a:stretch>
          </a:blipFill>
        </p:spPr>
      </p:sp>
      <p:sp>
        <p:nvSpPr>
          <p:cNvPr name="Freeform 9" id="9"/>
          <p:cNvSpPr/>
          <p:nvPr/>
        </p:nvSpPr>
        <p:spPr>
          <a:xfrm flipH="false" flipV="false" rot="0">
            <a:off x="14826425" y="2268386"/>
            <a:ext cx="3461576" cy="4114800"/>
          </a:xfrm>
          <a:custGeom>
            <a:avLst/>
            <a:gdLst/>
            <a:ahLst/>
            <a:cxnLst/>
            <a:rect r="r" b="b" t="t" l="l"/>
            <a:pathLst>
              <a:path h="4114800" w="3461576">
                <a:moveTo>
                  <a:pt x="0" y="0"/>
                </a:moveTo>
                <a:lnTo>
                  <a:pt x="3461575" y="0"/>
                </a:lnTo>
                <a:lnTo>
                  <a:pt x="34615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610761" y="2268386"/>
            <a:ext cx="1677239" cy="1677239"/>
          </a:xfrm>
          <a:custGeom>
            <a:avLst/>
            <a:gdLst/>
            <a:ahLst/>
            <a:cxnLst/>
            <a:rect r="r" b="b" t="t" l="l"/>
            <a:pathLst>
              <a:path h="1677239" w="1677239">
                <a:moveTo>
                  <a:pt x="0" y="0"/>
                </a:moveTo>
                <a:lnTo>
                  <a:pt x="1677239" y="0"/>
                </a:lnTo>
                <a:lnTo>
                  <a:pt x="1677239" y="1677239"/>
                </a:lnTo>
                <a:lnTo>
                  <a:pt x="0" y="16772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6711640" y="2743785"/>
            <a:ext cx="1475482" cy="688341"/>
          </a:xfrm>
          <a:prstGeom prst="rect">
            <a:avLst/>
          </a:prstGeom>
        </p:spPr>
        <p:txBody>
          <a:bodyPr anchor="t" rtlCol="false" tIns="0" lIns="0" bIns="0" rIns="0">
            <a:spAutoFit/>
          </a:bodyPr>
          <a:lstStyle/>
          <a:p>
            <a:pPr algn="ctr">
              <a:lnSpc>
                <a:spcPts val="5589"/>
              </a:lnSpc>
              <a:spcBef>
                <a:spcPct val="0"/>
              </a:spcBef>
            </a:pPr>
            <a:r>
              <a:rPr lang="en-US" sz="4299">
                <a:solidFill>
                  <a:srgbClr val="FFFFFF"/>
                </a:solidFill>
                <a:latin typeface="Open Sauce Bold"/>
              </a:rPr>
              <a:t>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889205" y="251886"/>
            <a:ext cx="10509591" cy="3659777"/>
          </a:xfrm>
          <a:prstGeom prst="rect">
            <a:avLst/>
          </a:prstGeom>
        </p:spPr>
        <p:txBody>
          <a:bodyPr anchor="t" rtlCol="false" tIns="0" lIns="0" bIns="0" rIns="0">
            <a:spAutoFit/>
          </a:bodyPr>
          <a:lstStyle/>
          <a:p>
            <a:pPr algn="ctr">
              <a:lnSpc>
                <a:spcPts val="14010"/>
              </a:lnSpc>
            </a:pPr>
            <a:r>
              <a:rPr lang="en-US" sz="10152" spc="994">
                <a:solidFill>
                  <a:srgbClr val="FFFFFF"/>
                </a:solidFill>
                <a:latin typeface="Codec Pro ExtraBold"/>
              </a:rPr>
              <a:t>COMPETITION ANALYSIS</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72127" y="4769375"/>
            <a:ext cx="16075874" cy="3914140"/>
          </a:xfrm>
          <a:prstGeom prst="rect">
            <a:avLst/>
          </a:prstGeom>
        </p:spPr>
        <p:txBody>
          <a:bodyPr anchor="t" rtlCol="false" tIns="0" lIns="0" bIns="0" rIns="0">
            <a:spAutoFit/>
          </a:bodyPr>
          <a:lstStyle/>
          <a:p>
            <a:pPr>
              <a:lnSpc>
                <a:spcPts val="5069"/>
              </a:lnSpc>
            </a:pPr>
            <a:r>
              <a:rPr lang="en-US" sz="3899">
                <a:solidFill>
                  <a:srgbClr val="FFFFFF"/>
                </a:solidFill>
                <a:latin typeface="Open Sauce"/>
              </a:rPr>
              <a:t>    1. Who are the current market leaders?</a:t>
            </a:r>
          </a:p>
          <a:p>
            <a:pPr algn="ctr">
              <a:lnSpc>
                <a:spcPts val="5069"/>
              </a:lnSpc>
            </a:pPr>
          </a:p>
          <a:p>
            <a:pPr>
              <a:lnSpc>
                <a:spcPts val="5069"/>
              </a:lnSpc>
            </a:pPr>
          </a:p>
          <a:p>
            <a:pPr>
              <a:lnSpc>
                <a:spcPts val="5069"/>
              </a:lnSpc>
            </a:pPr>
            <a:r>
              <a:rPr lang="en-US" sz="3899">
                <a:solidFill>
                  <a:srgbClr val="FFFFFF"/>
                </a:solidFill>
                <a:latin typeface="Open Sauce"/>
              </a:rPr>
              <a:t>   2.  What are the primary reasons consumers prefer those</a:t>
            </a:r>
          </a:p>
          <a:p>
            <a:pPr>
              <a:lnSpc>
                <a:spcPts val="5069"/>
              </a:lnSpc>
            </a:pPr>
            <a:r>
              <a:rPr lang="en-US" sz="3899">
                <a:solidFill>
                  <a:srgbClr val="FFFFFF"/>
                </a:solidFill>
                <a:latin typeface="Open Sauce"/>
              </a:rPr>
              <a:t>        brands over ours?</a:t>
            </a:r>
          </a:p>
          <a:p>
            <a:pPr>
              <a:lnSpc>
                <a:spcPts val="2859"/>
              </a:lnSpc>
            </a:pPr>
          </a:p>
          <a:p>
            <a:pPr algn="ctr">
              <a:lnSpc>
                <a:spcPts val="2859"/>
              </a:lnSpc>
              <a:spcBef>
                <a:spcPct val="0"/>
              </a:spcBef>
            </a:pPr>
          </a:p>
        </p:txBody>
      </p:sp>
      <p:sp>
        <p:nvSpPr>
          <p:cNvPr name="Freeform 7" id="7"/>
          <p:cNvSpPr/>
          <p:nvPr/>
        </p:nvSpPr>
        <p:spPr>
          <a:xfrm flipH="false" flipV="false" rot="0">
            <a:off x="14694645" y="0"/>
            <a:ext cx="3593355" cy="10885757"/>
          </a:xfrm>
          <a:custGeom>
            <a:avLst/>
            <a:gdLst/>
            <a:ahLst/>
            <a:cxnLst/>
            <a:rect r="r" b="b" t="t" l="l"/>
            <a:pathLst>
              <a:path h="10885757" w="3593355">
                <a:moveTo>
                  <a:pt x="0" y="0"/>
                </a:moveTo>
                <a:lnTo>
                  <a:pt x="3593355" y="0"/>
                </a:lnTo>
                <a:lnTo>
                  <a:pt x="3593355" y="10885757"/>
                </a:lnTo>
                <a:lnTo>
                  <a:pt x="0" y="10885757"/>
                </a:lnTo>
                <a:lnTo>
                  <a:pt x="0" y="0"/>
                </a:lnTo>
                <a:close/>
              </a:path>
            </a:pathLst>
          </a:custGeom>
          <a:blipFill>
            <a:blip r:embed="rId5"/>
            <a:stretch>
              <a:fillRect l="-82543" t="-12986" r="0" b="-281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80161" y="0"/>
            <a:ext cx="19048322" cy="2728288"/>
            <a:chOff x="0" y="0"/>
            <a:chExt cx="5016842" cy="718562"/>
          </a:xfrm>
        </p:grpSpPr>
        <p:sp>
          <p:nvSpPr>
            <p:cNvPr name="Freeform 4" id="4"/>
            <p:cNvSpPr/>
            <p:nvPr/>
          </p:nvSpPr>
          <p:spPr>
            <a:xfrm flipH="false" flipV="false" rot="0">
              <a:off x="0" y="0"/>
              <a:ext cx="5016842" cy="718562"/>
            </a:xfrm>
            <a:custGeom>
              <a:avLst/>
              <a:gdLst/>
              <a:ahLst/>
              <a:cxnLst/>
              <a:rect r="r" b="b" t="t" l="l"/>
              <a:pathLst>
                <a:path h="718562" w="5016842">
                  <a:moveTo>
                    <a:pt x="0" y="0"/>
                  </a:moveTo>
                  <a:lnTo>
                    <a:pt x="5016842" y="0"/>
                  </a:lnTo>
                  <a:lnTo>
                    <a:pt x="5016842" y="718562"/>
                  </a:lnTo>
                  <a:lnTo>
                    <a:pt x="0" y="718562"/>
                  </a:lnTo>
                  <a:close/>
                </a:path>
              </a:pathLst>
            </a:custGeom>
            <a:solidFill>
              <a:srgbClr val="1C5739"/>
            </a:solidFill>
          </p:spPr>
        </p:sp>
        <p:sp>
          <p:nvSpPr>
            <p:cNvPr name="TextBox 5" id="5"/>
            <p:cNvSpPr txBox="true"/>
            <p:nvPr/>
          </p:nvSpPr>
          <p:spPr>
            <a:xfrm>
              <a:off x="0" y="-19050"/>
              <a:ext cx="5016842" cy="73761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628251" y="857250"/>
            <a:ext cx="14375271" cy="2519573"/>
          </a:xfrm>
          <a:prstGeom prst="rect">
            <a:avLst/>
          </a:prstGeom>
        </p:spPr>
        <p:txBody>
          <a:bodyPr anchor="t" rtlCol="false" tIns="0" lIns="0" bIns="0" rIns="0">
            <a:spAutoFit/>
          </a:bodyPr>
          <a:lstStyle/>
          <a:p>
            <a:pPr algn="ctr">
              <a:lnSpc>
                <a:spcPts val="7329"/>
              </a:lnSpc>
            </a:pPr>
            <a:r>
              <a:rPr lang="en-US" sz="5310" spc="520">
                <a:solidFill>
                  <a:srgbClr val="FFFFFF"/>
                </a:solidFill>
                <a:latin typeface="Codec Pro ExtraBold"/>
              </a:rPr>
              <a:t> Who are the current market leaders?</a:t>
            </a:r>
          </a:p>
          <a:p>
            <a:pPr algn="ctr">
              <a:lnSpc>
                <a:spcPts val="4665"/>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88896" y="2728288"/>
            <a:ext cx="13557334" cy="7558712"/>
          </a:xfrm>
          <a:custGeom>
            <a:avLst/>
            <a:gdLst/>
            <a:ahLst/>
            <a:cxnLst/>
            <a:rect r="r" b="b" t="t" l="l"/>
            <a:pathLst>
              <a:path h="7558712" w="13557334">
                <a:moveTo>
                  <a:pt x="0" y="0"/>
                </a:moveTo>
                <a:lnTo>
                  <a:pt x="13557333" y="0"/>
                </a:lnTo>
                <a:lnTo>
                  <a:pt x="13557333" y="7558712"/>
                </a:lnTo>
                <a:lnTo>
                  <a:pt x="0" y="7558712"/>
                </a:lnTo>
                <a:lnTo>
                  <a:pt x="0" y="0"/>
                </a:lnTo>
                <a:close/>
              </a:path>
            </a:pathLst>
          </a:custGeom>
          <a:blipFill>
            <a:blip r:embed="rId5"/>
            <a:stretch>
              <a:fillRect l="0" t="-4662" r="-6158" b="-8366"/>
            </a:stretch>
          </a:blipFill>
        </p:spPr>
      </p:sp>
      <p:sp>
        <p:nvSpPr>
          <p:cNvPr name="Freeform 10" id="10"/>
          <p:cNvSpPr/>
          <p:nvPr/>
        </p:nvSpPr>
        <p:spPr>
          <a:xfrm flipH="false" flipV="false" rot="0">
            <a:off x="-3461092" y="196320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881620">
            <a:off x="5989770" y="6355150"/>
            <a:ext cx="1606287" cy="1529988"/>
          </a:xfrm>
          <a:custGeom>
            <a:avLst/>
            <a:gdLst/>
            <a:ahLst/>
            <a:cxnLst/>
            <a:rect r="r" b="b" t="t" l="l"/>
            <a:pathLst>
              <a:path h="1529988" w="1606287">
                <a:moveTo>
                  <a:pt x="0" y="0"/>
                </a:moveTo>
                <a:lnTo>
                  <a:pt x="1606287" y="0"/>
                </a:lnTo>
                <a:lnTo>
                  <a:pt x="1606287" y="1529988"/>
                </a:lnTo>
                <a:lnTo>
                  <a:pt x="0" y="1529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2768437" y="3208462"/>
            <a:ext cx="5280087" cy="6245752"/>
          </a:xfrm>
          <a:prstGeom prst="rect">
            <a:avLst/>
          </a:prstGeom>
        </p:spPr>
        <p:txBody>
          <a:bodyPr anchor="t" rtlCol="false" tIns="0" lIns="0" bIns="0" rIns="0">
            <a:spAutoFit/>
          </a:bodyPr>
          <a:lstStyle/>
          <a:p>
            <a:pPr algn="ctr">
              <a:lnSpc>
                <a:spcPts val="6221"/>
              </a:lnSpc>
              <a:spcBef>
                <a:spcPct val="0"/>
              </a:spcBef>
            </a:pPr>
            <a:r>
              <a:rPr lang="en-US" sz="4785">
                <a:solidFill>
                  <a:srgbClr val="1C5739"/>
                </a:solidFill>
                <a:latin typeface="Open Sauce Bold"/>
              </a:rPr>
              <a:t>The Current market leader is Cola -Coka followed by Bepsi. Code X is choosed by 980 respondents over 10000.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38100"/>
              <a:ext cx="5016842" cy="850900"/>
            </a:xfrm>
            <a:prstGeom prst="rect">
              <a:avLst/>
            </a:prstGeom>
          </p:spPr>
          <p:txBody>
            <a:bodyPr anchor="ctr" rtlCol="false" tIns="50800" lIns="50800" bIns="50800" rIns="50800"/>
            <a:lstStyle/>
            <a:p>
              <a:pPr algn="ctr">
                <a:lnSpc>
                  <a:spcPts val="5589"/>
                </a:lnSpc>
              </a:pPr>
              <a:r>
                <a:rPr lang="en-US" sz="4299">
                  <a:solidFill>
                    <a:srgbClr val="FFFFFF"/>
                  </a:solidFill>
                  <a:latin typeface="Open Sauce"/>
                </a:rPr>
                <a:t> What are the primary reasons consumers prefer</a:t>
              </a:r>
            </a:p>
            <a:p>
              <a:pPr algn="ctr">
                <a:lnSpc>
                  <a:spcPts val="5589"/>
                </a:lnSpc>
              </a:pPr>
              <a:r>
                <a:rPr lang="en-US" sz="4299">
                  <a:solidFill>
                    <a:srgbClr val="FFFFFF"/>
                  </a:solidFill>
                  <a:latin typeface="Open Sauce"/>
                </a:rPr>
                <a:t> those brands over ours?</a:t>
              </a:r>
            </a:p>
            <a:p>
              <a:pPr algn="ctr">
                <a:lnSpc>
                  <a:spcPts val="480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26464" y="823257"/>
            <a:ext cx="3256087" cy="3256087"/>
          </a:xfrm>
          <a:custGeom>
            <a:avLst/>
            <a:gdLst/>
            <a:ahLst/>
            <a:cxnLst/>
            <a:rect r="r" b="b" t="t" l="l"/>
            <a:pathLst>
              <a:path h="3256087" w="3256087">
                <a:moveTo>
                  <a:pt x="0" y="0"/>
                </a:moveTo>
                <a:lnTo>
                  <a:pt x="3256087" y="0"/>
                </a:lnTo>
                <a:lnTo>
                  <a:pt x="3256087" y="3256086"/>
                </a:lnTo>
                <a:lnTo>
                  <a:pt x="0" y="3256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01579" y="3086100"/>
            <a:ext cx="17670591" cy="7009163"/>
          </a:xfrm>
          <a:custGeom>
            <a:avLst/>
            <a:gdLst/>
            <a:ahLst/>
            <a:cxnLst/>
            <a:rect r="r" b="b" t="t" l="l"/>
            <a:pathLst>
              <a:path h="7009163" w="17670591">
                <a:moveTo>
                  <a:pt x="0" y="0"/>
                </a:moveTo>
                <a:lnTo>
                  <a:pt x="17670591" y="0"/>
                </a:lnTo>
                <a:lnTo>
                  <a:pt x="17670591" y="7009163"/>
                </a:lnTo>
                <a:lnTo>
                  <a:pt x="0" y="7009163"/>
                </a:lnTo>
                <a:lnTo>
                  <a:pt x="0" y="0"/>
                </a:lnTo>
                <a:close/>
              </a:path>
            </a:pathLst>
          </a:custGeom>
          <a:blipFill>
            <a:blip r:embed="rId5"/>
            <a:stretch>
              <a:fillRect l="-3617" t="-2850" r="0" b="-141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371943" y="1237840"/>
            <a:ext cx="12587731" cy="5203057"/>
          </a:xfrm>
          <a:prstGeom prst="rect">
            <a:avLst/>
          </a:prstGeom>
        </p:spPr>
        <p:txBody>
          <a:bodyPr anchor="t" rtlCol="false" tIns="0" lIns="0" bIns="0" rIns="0">
            <a:spAutoFit/>
          </a:bodyPr>
          <a:lstStyle/>
          <a:p>
            <a:pPr algn="ctr">
              <a:lnSpc>
                <a:spcPts val="10066"/>
              </a:lnSpc>
            </a:pPr>
            <a:r>
              <a:rPr lang="en-US" sz="7294" spc="714">
                <a:solidFill>
                  <a:srgbClr val="FFFFFF"/>
                </a:solidFill>
                <a:latin typeface="Codec Pro ExtraBold Bold"/>
              </a:rPr>
              <a:t>MARKETING CHANNELS AND BRAND AWARENESS</a:t>
            </a:r>
          </a:p>
          <a:p>
            <a:pPr algn="ctr">
              <a:lnSpc>
                <a:spcPts val="10342"/>
              </a:lnSpc>
            </a:pP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59359" y="5835107"/>
            <a:ext cx="14969282" cy="2126616"/>
          </a:xfrm>
          <a:prstGeom prst="rect">
            <a:avLst/>
          </a:prstGeom>
        </p:spPr>
        <p:txBody>
          <a:bodyPr anchor="t" rtlCol="false" tIns="0" lIns="0" bIns="0" rIns="0">
            <a:spAutoFit/>
          </a:bodyPr>
          <a:lstStyle/>
          <a:p>
            <a:pPr>
              <a:lnSpc>
                <a:spcPts val="5589"/>
              </a:lnSpc>
            </a:pPr>
            <a:r>
              <a:rPr lang="en-US" sz="4299">
                <a:solidFill>
                  <a:srgbClr val="FFFFFF"/>
                </a:solidFill>
                <a:latin typeface="Open Sauce"/>
              </a:rPr>
              <a:t>1.   Which marketing channel can be used to reach more </a:t>
            </a:r>
          </a:p>
          <a:p>
            <a:pPr>
              <a:lnSpc>
                <a:spcPts val="5849"/>
              </a:lnSpc>
            </a:pPr>
            <a:r>
              <a:rPr lang="en-US" sz="4499">
                <a:solidFill>
                  <a:srgbClr val="FFFFFF"/>
                </a:solidFill>
                <a:latin typeface="Open Sauce"/>
              </a:rPr>
              <a:t>     </a:t>
            </a:r>
            <a:r>
              <a:rPr lang="en-US" sz="4499">
                <a:solidFill>
                  <a:srgbClr val="FFFFFF"/>
                </a:solidFill>
                <a:latin typeface="Open Sauce"/>
              </a:rPr>
              <a:t>customers?</a:t>
            </a:r>
          </a:p>
          <a:p>
            <a:pPr>
              <a:lnSpc>
                <a:spcPts val="5589"/>
              </a:lnSpc>
              <a:spcBef>
                <a:spcPct val="0"/>
              </a:spcBef>
            </a:pPr>
          </a:p>
        </p:txBody>
      </p:sp>
      <p:sp>
        <p:nvSpPr>
          <p:cNvPr name="TextBox 7" id="7"/>
          <p:cNvSpPr txBox="true"/>
          <p:nvPr/>
        </p:nvSpPr>
        <p:spPr>
          <a:xfrm rot="0">
            <a:off x="1028700" y="7732226"/>
            <a:ext cx="15274255" cy="1986982"/>
          </a:xfrm>
          <a:prstGeom prst="rect">
            <a:avLst/>
          </a:prstGeom>
        </p:spPr>
        <p:txBody>
          <a:bodyPr anchor="t" rtlCol="false" tIns="0" lIns="0" bIns="0" rIns="0">
            <a:spAutoFit/>
          </a:bodyPr>
          <a:lstStyle/>
          <a:p>
            <a:pPr algn="ctr">
              <a:lnSpc>
                <a:spcPts val="5258"/>
              </a:lnSpc>
            </a:pPr>
            <a:r>
              <a:rPr lang="en-US" sz="4044">
                <a:solidFill>
                  <a:srgbClr val="FFFFFF"/>
                </a:solidFill>
                <a:latin typeface="Open Sauce"/>
              </a:rPr>
              <a:t>2.    How effective are different marketing strategies and channels in  reaching our customers?</a:t>
            </a:r>
          </a:p>
          <a:p>
            <a:pPr algn="ctr">
              <a:lnSpc>
                <a:spcPts val="525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2609018"/>
            <a:chOff x="0" y="0"/>
            <a:chExt cx="5016842" cy="687149"/>
          </a:xfrm>
        </p:grpSpPr>
        <p:sp>
          <p:nvSpPr>
            <p:cNvPr name="Freeform 4" id="4"/>
            <p:cNvSpPr/>
            <p:nvPr/>
          </p:nvSpPr>
          <p:spPr>
            <a:xfrm flipH="false" flipV="false" rot="0">
              <a:off x="0" y="0"/>
              <a:ext cx="5016842" cy="687149"/>
            </a:xfrm>
            <a:custGeom>
              <a:avLst/>
              <a:gdLst/>
              <a:ahLst/>
              <a:cxnLst/>
              <a:rect r="r" b="b" t="t" l="l"/>
              <a:pathLst>
                <a:path h="687149" w="5016842">
                  <a:moveTo>
                    <a:pt x="0" y="0"/>
                  </a:moveTo>
                  <a:lnTo>
                    <a:pt x="5016842" y="0"/>
                  </a:lnTo>
                  <a:lnTo>
                    <a:pt x="5016842" y="687149"/>
                  </a:lnTo>
                  <a:lnTo>
                    <a:pt x="0" y="687149"/>
                  </a:lnTo>
                  <a:close/>
                </a:path>
              </a:pathLst>
            </a:custGeom>
            <a:solidFill>
              <a:srgbClr val="1C5739"/>
            </a:solidFill>
          </p:spPr>
        </p:sp>
        <p:sp>
          <p:nvSpPr>
            <p:cNvPr name="TextBox 5" id="5"/>
            <p:cNvSpPr txBox="true"/>
            <p:nvPr/>
          </p:nvSpPr>
          <p:spPr>
            <a:xfrm>
              <a:off x="0" y="-19050"/>
              <a:ext cx="5016842" cy="706199"/>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027228" y="532037"/>
            <a:ext cx="14233544" cy="2335265"/>
          </a:xfrm>
          <a:prstGeom prst="rect">
            <a:avLst/>
          </a:prstGeom>
        </p:spPr>
        <p:txBody>
          <a:bodyPr anchor="t" rtlCol="false" tIns="0" lIns="0" bIns="0" rIns="0">
            <a:spAutoFit/>
          </a:bodyPr>
          <a:lstStyle/>
          <a:p>
            <a:pPr algn="ctr">
              <a:lnSpc>
                <a:spcPts val="6616"/>
              </a:lnSpc>
            </a:pPr>
            <a:r>
              <a:rPr lang="en-US" sz="4794" spc="469">
                <a:solidFill>
                  <a:srgbClr val="FFFFFF"/>
                </a:solidFill>
                <a:latin typeface="Codec Pro ExtraBold"/>
              </a:rPr>
              <a:t>  Which marketing channel can be used to reach more customers?</a:t>
            </a:r>
          </a:p>
          <a:p>
            <a:pPr algn="ctr">
              <a:lnSpc>
                <a:spcPts val="4685"/>
              </a:lnSpc>
            </a:pPr>
          </a:p>
        </p:txBody>
      </p:sp>
      <p:sp>
        <p:nvSpPr>
          <p:cNvPr name="Freeform 7" id="7"/>
          <p:cNvSpPr/>
          <p:nvPr/>
        </p:nvSpPr>
        <p:spPr>
          <a:xfrm flipH="false" flipV="false" rot="0">
            <a:off x="16462143" y="-1030256"/>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2885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93745" y="2867302"/>
            <a:ext cx="16900510" cy="7200900"/>
          </a:xfrm>
          <a:custGeom>
            <a:avLst/>
            <a:gdLst/>
            <a:ahLst/>
            <a:cxnLst/>
            <a:rect r="r" b="b" t="t" l="l"/>
            <a:pathLst>
              <a:path h="7200900" w="16900510">
                <a:moveTo>
                  <a:pt x="0" y="0"/>
                </a:moveTo>
                <a:lnTo>
                  <a:pt x="16900510" y="0"/>
                </a:lnTo>
                <a:lnTo>
                  <a:pt x="16900510" y="7200900"/>
                </a:lnTo>
                <a:lnTo>
                  <a:pt x="0" y="7200900"/>
                </a:lnTo>
                <a:lnTo>
                  <a:pt x="0" y="0"/>
                </a:lnTo>
                <a:close/>
              </a:path>
            </a:pathLst>
          </a:custGeom>
          <a:blipFill>
            <a:blip r:embed="rId5"/>
            <a:stretch>
              <a:fillRect l="-3132" t="-1454" r="-3160" b="-4381"/>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8002" y="0"/>
            <a:ext cx="19048322" cy="2560770"/>
            <a:chOff x="0" y="0"/>
            <a:chExt cx="5016842" cy="674441"/>
          </a:xfrm>
        </p:grpSpPr>
        <p:sp>
          <p:nvSpPr>
            <p:cNvPr name="Freeform 3" id="3"/>
            <p:cNvSpPr/>
            <p:nvPr/>
          </p:nvSpPr>
          <p:spPr>
            <a:xfrm flipH="false" flipV="false" rot="0">
              <a:off x="0" y="0"/>
              <a:ext cx="5016842" cy="674441"/>
            </a:xfrm>
            <a:custGeom>
              <a:avLst/>
              <a:gdLst/>
              <a:ahLst/>
              <a:cxnLst/>
              <a:rect r="r" b="b" t="t" l="l"/>
              <a:pathLst>
                <a:path h="674441" w="5016842">
                  <a:moveTo>
                    <a:pt x="0" y="0"/>
                  </a:moveTo>
                  <a:lnTo>
                    <a:pt x="5016842" y="0"/>
                  </a:lnTo>
                  <a:lnTo>
                    <a:pt x="5016842" y="674441"/>
                  </a:lnTo>
                  <a:lnTo>
                    <a:pt x="0" y="674441"/>
                  </a:lnTo>
                  <a:close/>
                </a:path>
              </a:pathLst>
            </a:custGeom>
            <a:solidFill>
              <a:srgbClr val="1C5739"/>
            </a:solidFill>
          </p:spPr>
        </p:sp>
        <p:sp>
          <p:nvSpPr>
            <p:cNvPr name="TextBox 4" id="4"/>
            <p:cNvSpPr txBox="true"/>
            <p:nvPr/>
          </p:nvSpPr>
          <p:spPr>
            <a:xfrm>
              <a:off x="0" y="-19050"/>
              <a:ext cx="5016842" cy="693491"/>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847817" y="311060"/>
            <a:ext cx="15046638" cy="2740816"/>
          </a:xfrm>
          <a:prstGeom prst="rect">
            <a:avLst/>
          </a:prstGeom>
        </p:spPr>
        <p:txBody>
          <a:bodyPr anchor="t" rtlCol="false" tIns="0" lIns="0" bIns="0" rIns="0">
            <a:spAutoFit/>
          </a:bodyPr>
          <a:lstStyle/>
          <a:p>
            <a:pPr algn="ctr">
              <a:lnSpc>
                <a:spcPts val="5908"/>
              </a:lnSpc>
            </a:pPr>
            <a:r>
              <a:rPr lang="en-US" sz="4281" spc="419">
                <a:solidFill>
                  <a:srgbClr val="FFFFFF"/>
                </a:solidFill>
                <a:latin typeface="Codec Pro ExtraBold"/>
              </a:rPr>
              <a:t>How effective are different marketing strategies and channels in reaching our customers?</a:t>
            </a:r>
          </a:p>
          <a:p>
            <a:pPr algn="ctr" marL="560035" indent="-280018" lvl="1">
              <a:lnSpc>
                <a:spcPts val="3579"/>
              </a:lnSpc>
              <a:buFont typeface="Arial"/>
              <a:buChar char="•"/>
            </a:pPr>
          </a:p>
        </p:txBody>
      </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0220" y="-94975"/>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773041" y="2872970"/>
            <a:ext cx="11979058" cy="7055342"/>
          </a:xfrm>
          <a:custGeom>
            <a:avLst/>
            <a:gdLst/>
            <a:ahLst/>
            <a:cxnLst/>
            <a:rect r="r" b="b" t="t" l="l"/>
            <a:pathLst>
              <a:path h="7055342" w="11979058">
                <a:moveTo>
                  <a:pt x="0" y="0"/>
                </a:moveTo>
                <a:lnTo>
                  <a:pt x="11979058" y="0"/>
                </a:lnTo>
                <a:lnTo>
                  <a:pt x="11979058" y="7055342"/>
                </a:lnTo>
                <a:lnTo>
                  <a:pt x="0" y="7055342"/>
                </a:lnTo>
                <a:lnTo>
                  <a:pt x="0" y="0"/>
                </a:lnTo>
                <a:close/>
              </a:path>
            </a:pathLst>
          </a:custGeom>
          <a:blipFill>
            <a:blip r:embed="rId4"/>
            <a:stretch>
              <a:fillRect l="-10405" t="0" r="-4471"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266012" y="541293"/>
            <a:ext cx="14166480" cy="6204203"/>
          </a:xfrm>
          <a:prstGeom prst="rect">
            <a:avLst/>
          </a:prstGeom>
        </p:spPr>
        <p:txBody>
          <a:bodyPr anchor="t" rtlCol="false" tIns="0" lIns="0" bIns="0" rIns="0">
            <a:spAutoFit/>
          </a:bodyPr>
          <a:lstStyle/>
          <a:p>
            <a:pPr algn="ctr">
              <a:lnSpc>
                <a:spcPts val="16006"/>
              </a:lnSpc>
            </a:pPr>
            <a:r>
              <a:rPr lang="en-US" sz="11598" spc="1136">
                <a:solidFill>
                  <a:srgbClr val="FFFFFF"/>
                </a:solidFill>
                <a:latin typeface="Codec Pro ExtraBold"/>
              </a:rPr>
              <a:t> BRAND PENETRATION</a:t>
            </a:r>
          </a:p>
          <a:p>
            <a:pPr algn="ctr">
              <a:lnSpc>
                <a:spcPts val="16006"/>
              </a:lnSpc>
            </a:pPr>
          </a:p>
        </p:txBody>
      </p:sp>
      <p:sp>
        <p:nvSpPr>
          <p:cNvPr name="TextBox 4" id="4"/>
          <p:cNvSpPr txBox="true"/>
          <p:nvPr/>
        </p:nvSpPr>
        <p:spPr>
          <a:xfrm rot="0">
            <a:off x="2073707" y="5273225"/>
            <a:ext cx="14358786" cy="2152900"/>
          </a:xfrm>
          <a:prstGeom prst="rect">
            <a:avLst/>
          </a:prstGeom>
        </p:spPr>
        <p:txBody>
          <a:bodyPr anchor="t" rtlCol="false" tIns="0" lIns="0" bIns="0" rIns="0">
            <a:spAutoFit/>
          </a:bodyPr>
          <a:lstStyle/>
          <a:p>
            <a:pPr algn="ctr" marL="897226" indent="-448613" lvl="1">
              <a:lnSpc>
                <a:spcPts val="5734"/>
              </a:lnSpc>
              <a:buFont typeface="Arial"/>
              <a:buChar char="•"/>
            </a:pPr>
            <a:r>
              <a:rPr lang="en-US" sz="4155" spc="407">
                <a:solidFill>
                  <a:srgbClr val="F5FFF5"/>
                </a:solidFill>
                <a:latin typeface="Open Sauce"/>
              </a:rPr>
              <a:t>What do people think about our brand? (overall rating)</a:t>
            </a:r>
          </a:p>
          <a:p>
            <a:pPr algn="ctr">
              <a:lnSpc>
                <a:spcPts val="5734"/>
              </a:lnSpc>
            </a:pP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66969" y="7268772"/>
            <a:ext cx="17554062" cy="1778453"/>
          </a:xfrm>
          <a:prstGeom prst="rect">
            <a:avLst/>
          </a:prstGeom>
        </p:spPr>
        <p:txBody>
          <a:bodyPr anchor="t" rtlCol="false" tIns="0" lIns="0" bIns="0" rIns="0">
            <a:spAutoFit/>
          </a:bodyPr>
          <a:lstStyle/>
          <a:p>
            <a:pPr algn="ctr">
              <a:lnSpc>
                <a:spcPts val="5963"/>
              </a:lnSpc>
            </a:pPr>
            <a:r>
              <a:rPr lang="en-US" sz="4586">
                <a:solidFill>
                  <a:srgbClr val="FFFFFF"/>
                </a:solidFill>
                <a:latin typeface="Open Sauce"/>
              </a:rPr>
              <a:t>2.   Which cities do we need to focus more on?</a:t>
            </a:r>
          </a:p>
          <a:p>
            <a:pPr algn="ctr">
              <a:lnSpc>
                <a:spcPts val="8341"/>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518459" y="760750"/>
            <a:ext cx="14093553" cy="2930962"/>
          </a:xfrm>
          <a:prstGeom prst="rect">
            <a:avLst/>
          </a:prstGeom>
        </p:spPr>
        <p:txBody>
          <a:bodyPr anchor="t" rtlCol="false" tIns="0" lIns="0" bIns="0" rIns="0">
            <a:spAutoFit/>
          </a:bodyPr>
          <a:lstStyle/>
          <a:p>
            <a:pPr algn="ctr">
              <a:lnSpc>
                <a:spcPts val="7586"/>
              </a:lnSpc>
            </a:pPr>
            <a:r>
              <a:rPr lang="en-US" sz="5497" spc="538">
                <a:solidFill>
                  <a:srgbClr val="FFFFFF"/>
                </a:solidFill>
                <a:latin typeface="Codec Pro ExtraBold"/>
              </a:rPr>
              <a:t>   What do people think about our brand? (overall rating)</a:t>
            </a:r>
          </a:p>
          <a:p>
            <a:pPr algn="ctr">
              <a:lnSpc>
                <a:spcPts val="7586"/>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994554" y="3442647"/>
            <a:ext cx="14003211" cy="6443106"/>
          </a:xfrm>
          <a:custGeom>
            <a:avLst/>
            <a:gdLst/>
            <a:ahLst/>
            <a:cxnLst/>
            <a:rect r="r" b="b" t="t" l="l"/>
            <a:pathLst>
              <a:path h="6443106" w="14003211">
                <a:moveTo>
                  <a:pt x="0" y="0"/>
                </a:moveTo>
                <a:lnTo>
                  <a:pt x="14003211" y="0"/>
                </a:lnTo>
                <a:lnTo>
                  <a:pt x="14003211" y="6443106"/>
                </a:lnTo>
                <a:lnTo>
                  <a:pt x="0" y="6443106"/>
                </a:lnTo>
                <a:lnTo>
                  <a:pt x="0" y="0"/>
                </a:lnTo>
                <a:close/>
              </a:path>
            </a:pathLst>
          </a:custGeom>
          <a:blipFill>
            <a:blip r:embed="rId5"/>
            <a:stretch>
              <a:fillRect l="-215" t="-2822" r="-215" b="0"/>
            </a:stretch>
          </a:blipFill>
        </p:spPr>
      </p:sp>
      <p:grpSp>
        <p:nvGrpSpPr>
          <p:cNvPr name="Group 10" id="10"/>
          <p:cNvGrpSpPr/>
          <p:nvPr/>
        </p:nvGrpSpPr>
        <p:grpSpPr>
          <a:xfrm rot="0">
            <a:off x="1698557" y="7429017"/>
            <a:ext cx="295997" cy="605415"/>
            <a:chOff x="0" y="0"/>
            <a:chExt cx="368917" cy="754560"/>
          </a:xfrm>
        </p:grpSpPr>
        <p:sp>
          <p:nvSpPr>
            <p:cNvPr name="Freeform 11" id="11"/>
            <p:cNvSpPr/>
            <p:nvPr/>
          </p:nvSpPr>
          <p:spPr>
            <a:xfrm flipH="false" flipV="false" rot="0">
              <a:off x="0" y="-32385"/>
              <a:ext cx="409496" cy="842137"/>
            </a:xfrm>
            <a:custGeom>
              <a:avLst/>
              <a:gdLst/>
              <a:ahLst/>
              <a:cxnLst/>
              <a:rect r="r" b="b" t="t" l="l"/>
              <a:pathLst>
                <a:path h="842137" w="409496">
                  <a:moveTo>
                    <a:pt x="318326" y="246126"/>
                  </a:moveTo>
                  <a:lnTo>
                    <a:pt x="150221" y="60960"/>
                  </a:lnTo>
                  <a:cubicBezTo>
                    <a:pt x="94840" y="0"/>
                    <a:pt x="0" y="42926"/>
                    <a:pt x="0" y="129413"/>
                  </a:cubicBezTo>
                  <a:lnTo>
                    <a:pt x="0" y="712724"/>
                  </a:lnTo>
                  <a:cubicBezTo>
                    <a:pt x="0" y="799211"/>
                    <a:pt x="94840" y="842137"/>
                    <a:pt x="150221" y="781177"/>
                  </a:cubicBezTo>
                  <a:lnTo>
                    <a:pt x="318326" y="596138"/>
                  </a:lnTo>
                  <a:cubicBezTo>
                    <a:pt x="409496" y="499237"/>
                    <a:pt x="409496" y="342519"/>
                    <a:pt x="318326" y="246126"/>
                  </a:cubicBezTo>
                  <a:close/>
                </a:path>
              </a:pathLst>
            </a:custGeom>
            <a:solidFill>
              <a:srgbClr val="1C5739"/>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3778910"/>
            <a:chOff x="0" y="0"/>
            <a:chExt cx="368852" cy="995269"/>
          </a:xfrm>
        </p:grpSpPr>
        <p:sp>
          <p:nvSpPr>
            <p:cNvPr name="Freeform 3" id="3"/>
            <p:cNvSpPr/>
            <p:nvPr/>
          </p:nvSpPr>
          <p:spPr>
            <a:xfrm flipH="false" flipV="false" rot="0">
              <a:off x="0" y="0"/>
              <a:ext cx="368852" cy="995269"/>
            </a:xfrm>
            <a:custGeom>
              <a:avLst/>
              <a:gdLst/>
              <a:ahLst/>
              <a:cxnLst/>
              <a:rect r="r" b="b" t="t" l="l"/>
              <a:pathLst>
                <a:path h="995269" w="368852">
                  <a:moveTo>
                    <a:pt x="0" y="0"/>
                  </a:moveTo>
                  <a:lnTo>
                    <a:pt x="368852" y="0"/>
                  </a:lnTo>
                  <a:lnTo>
                    <a:pt x="368852" y="995269"/>
                  </a:lnTo>
                  <a:lnTo>
                    <a:pt x="0" y="995269"/>
                  </a:lnTo>
                  <a:close/>
                </a:path>
              </a:pathLst>
            </a:custGeom>
            <a:solidFill>
              <a:srgbClr val="1C5739"/>
            </a:solidFill>
            <a:ln cap="sq">
              <a:noFill/>
              <a:prstDash val="solid"/>
              <a:miter/>
            </a:ln>
          </p:spPr>
        </p:sp>
        <p:sp>
          <p:nvSpPr>
            <p:cNvPr name="TextBox 4" id="4"/>
            <p:cNvSpPr txBox="true"/>
            <p:nvPr/>
          </p:nvSpPr>
          <p:spPr>
            <a:xfrm>
              <a:off x="0" y="-19050"/>
              <a:ext cx="368852" cy="101431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756498" y="1415447"/>
            <a:ext cx="4282420" cy="7979428"/>
          </a:xfrm>
          <a:custGeom>
            <a:avLst/>
            <a:gdLst/>
            <a:ahLst/>
            <a:cxnLst/>
            <a:rect r="r" b="b" t="t" l="l"/>
            <a:pathLst>
              <a:path h="7979428" w="4282420">
                <a:moveTo>
                  <a:pt x="0" y="0"/>
                </a:moveTo>
                <a:lnTo>
                  <a:pt x="4282420" y="0"/>
                </a:lnTo>
                <a:lnTo>
                  <a:pt x="4282420" y="7979428"/>
                </a:lnTo>
                <a:lnTo>
                  <a:pt x="0" y="7979428"/>
                </a:lnTo>
                <a:lnTo>
                  <a:pt x="0" y="0"/>
                </a:lnTo>
                <a:close/>
              </a:path>
            </a:pathLst>
          </a:custGeom>
          <a:blipFill>
            <a:blip r:embed="rId4"/>
            <a:stretch>
              <a:fillRect l="0" t="0" r="0" b="-3135"/>
            </a:stretch>
          </a:blipFill>
        </p:spPr>
      </p:sp>
      <p:pic>
        <p:nvPicPr>
          <p:cNvPr name="Picture 13" id="1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1790" t="0" r="5542" b="0"/>
          <a:stretch>
            <a:fillRect/>
          </a:stretch>
        </p:blipFill>
        <p:spPr>
          <a:xfrm flipH="false" flipV="false" rot="0">
            <a:off x="8635473" y="5781399"/>
            <a:ext cx="3641081" cy="4404558"/>
          </a:xfrm>
          <a:prstGeom prst="rect">
            <a:avLst/>
          </a:prstGeom>
        </p:spPr>
      </p:pic>
      <p:sp>
        <p:nvSpPr>
          <p:cNvPr name="TextBox 14" id="14"/>
          <p:cNvSpPr txBox="true"/>
          <p:nvPr/>
        </p:nvSpPr>
        <p:spPr>
          <a:xfrm rot="0">
            <a:off x="3812627" y="1316966"/>
            <a:ext cx="7062476"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5" id="15"/>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6" id="16"/>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7" id="17"/>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8" id="18"/>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9" id="19"/>
          <p:cNvSpPr txBox="true"/>
          <p:nvPr/>
        </p:nvSpPr>
        <p:spPr>
          <a:xfrm rot="0">
            <a:off x="5400737"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0" id="20"/>
          <p:cNvSpPr txBox="true"/>
          <p:nvPr/>
        </p:nvSpPr>
        <p:spPr>
          <a:xfrm rot="0">
            <a:off x="5400737" y="408972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Aim</a:t>
            </a:r>
          </a:p>
        </p:txBody>
      </p:sp>
      <p:sp>
        <p:nvSpPr>
          <p:cNvPr name="TextBox 21" id="21"/>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Conclusion</a:t>
            </a:r>
          </a:p>
        </p:txBody>
      </p:sp>
      <p:sp>
        <p:nvSpPr>
          <p:cNvPr name="TextBox 22" id="22"/>
          <p:cNvSpPr txBox="true"/>
          <p:nvPr/>
        </p:nvSpPr>
        <p:spPr>
          <a:xfrm rot="0">
            <a:off x="5400737" y="491517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Problem and Insights</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28700" y="606416"/>
            <a:ext cx="15079418" cy="3322936"/>
          </a:xfrm>
          <a:prstGeom prst="rect">
            <a:avLst/>
          </a:prstGeom>
        </p:spPr>
        <p:txBody>
          <a:bodyPr anchor="t" rtlCol="false" tIns="0" lIns="0" bIns="0" rIns="0">
            <a:spAutoFit/>
          </a:bodyPr>
          <a:lstStyle/>
          <a:p>
            <a:pPr algn="ctr">
              <a:lnSpc>
                <a:spcPts val="8589"/>
              </a:lnSpc>
            </a:pPr>
            <a:r>
              <a:rPr lang="en-US" sz="6224" spc="609">
                <a:solidFill>
                  <a:srgbClr val="FFFFFF"/>
                </a:solidFill>
                <a:latin typeface="Codec Pro ExtraBold"/>
              </a:rPr>
              <a:t>  Which cities do we need to focus more on?</a:t>
            </a:r>
          </a:p>
          <a:p>
            <a:pPr algn="ctr">
              <a:lnSpc>
                <a:spcPts val="8589"/>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8700" y="3086100"/>
            <a:ext cx="15686098" cy="7200900"/>
          </a:xfrm>
          <a:custGeom>
            <a:avLst/>
            <a:gdLst/>
            <a:ahLst/>
            <a:cxnLst/>
            <a:rect r="r" b="b" t="t" l="l"/>
            <a:pathLst>
              <a:path h="7200900" w="15686098">
                <a:moveTo>
                  <a:pt x="0" y="0"/>
                </a:moveTo>
                <a:lnTo>
                  <a:pt x="15686098" y="0"/>
                </a:lnTo>
                <a:lnTo>
                  <a:pt x="15686098" y="7200900"/>
                </a:lnTo>
                <a:lnTo>
                  <a:pt x="0" y="7200900"/>
                </a:lnTo>
                <a:lnTo>
                  <a:pt x="0" y="0"/>
                </a:lnTo>
                <a:close/>
              </a:path>
            </a:pathLst>
          </a:custGeom>
          <a:blipFill>
            <a:blip r:embed="rId5"/>
            <a:stretch>
              <a:fillRect l="-162" t="0" r="-162" b="-77"/>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082761" y="218243"/>
            <a:ext cx="11958278" cy="5651045"/>
          </a:xfrm>
          <a:prstGeom prst="rect">
            <a:avLst/>
          </a:prstGeom>
        </p:spPr>
        <p:txBody>
          <a:bodyPr anchor="t" rtlCol="false" tIns="0" lIns="0" bIns="0" rIns="0">
            <a:spAutoFit/>
          </a:bodyPr>
          <a:lstStyle/>
          <a:p>
            <a:pPr algn="ctr">
              <a:lnSpc>
                <a:spcPts val="14592"/>
              </a:lnSpc>
            </a:pPr>
            <a:r>
              <a:rPr lang="en-US" sz="10574" spc="1036">
                <a:solidFill>
                  <a:srgbClr val="FFFFFF"/>
                </a:solidFill>
                <a:latin typeface="Codec Pro ExtraBold"/>
              </a:rPr>
              <a:t> PURCHASE BEHAVIOR</a:t>
            </a:r>
          </a:p>
          <a:p>
            <a:pPr algn="ctr">
              <a:lnSpc>
                <a:spcPts val="14592"/>
              </a:lnSpc>
            </a:pPr>
          </a:p>
        </p:txBody>
      </p:sp>
      <p:sp>
        <p:nvSpPr>
          <p:cNvPr name="TextBox 4" id="4"/>
          <p:cNvSpPr txBox="true"/>
          <p:nvPr/>
        </p:nvSpPr>
        <p:spPr>
          <a:xfrm rot="0">
            <a:off x="4137089" y="3970024"/>
            <a:ext cx="14732364" cy="2280278"/>
          </a:xfrm>
          <a:prstGeom prst="rect">
            <a:avLst/>
          </a:prstGeom>
        </p:spPr>
        <p:txBody>
          <a:bodyPr anchor="t" rtlCol="false" tIns="0" lIns="0" bIns="0" rIns="0">
            <a:spAutoFit/>
          </a:bodyPr>
          <a:lstStyle/>
          <a:p>
            <a:pPr algn="ctr">
              <a:lnSpc>
                <a:spcPts val="6095"/>
              </a:lnSpc>
            </a:pPr>
            <a:r>
              <a:rPr lang="en-US" sz="4416" spc="432">
                <a:solidFill>
                  <a:srgbClr val="F5FFF5"/>
                </a:solidFill>
                <a:latin typeface="Open Sauce"/>
              </a:rPr>
              <a:t>1.    Where do respondents prefer to purchase energy drinks?</a:t>
            </a:r>
          </a:p>
          <a:p>
            <a:pPr algn="ctr">
              <a:lnSpc>
                <a:spcPts val="6095"/>
              </a:lnSpc>
            </a:pPr>
          </a:p>
        </p:txBody>
      </p:sp>
      <p:sp>
        <p:nvSpPr>
          <p:cNvPr name="Freeform 5" id="5"/>
          <p:cNvSpPr/>
          <p:nvPr/>
        </p:nvSpPr>
        <p:spPr>
          <a:xfrm flipH="true" flipV="true" rot="0">
            <a:off x="-3130364" y="314787"/>
            <a:ext cx="7602505" cy="6745495"/>
          </a:xfrm>
          <a:custGeom>
            <a:avLst/>
            <a:gdLst/>
            <a:ahLst/>
            <a:cxnLst/>
            <a:rect r="r" b="b" t="t" l="l"/>
            <a:pathLst>
              <a:path h="6745495" w="7602505">
                <a:moveTo>
                  <a:pt x="7602505" y="6745496"/>
                </a:moveTo>
                <a:lnTo>
                  <a:pt x="0" y="6745496"/>
                </a:lnTo>
                <a:lnTo>
                  <a:pt x="0" y="0"/>
                </a:lnTo>
                <a:lnTo>
                  <a:pt x="7602505" y="0"/>
                </a:lnTo>
                <a:lnTo>
                  <a:pt x="7602505" y="674549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638853" y="5831188"/>
            <a:ext cx="15947324" cy="2080807"/>
          </a:xfrm>
          <a:prstGeom prst="rect">
            <a:avLst/>
          </a:prstGeom>
        </p:spPr>
        <p:txBody>
          <a:bodyPr anchor="t" rtlCol="false" tIns="0" lIns="0" bIns="0" rIns="0">
            <a:spAutoFit/>
          </a:bodyPr>
          <a:lstStyle/>
          <a:p>
            <a:pPr algn="ctr">
              <a:lnSpc>
                <a:spcPts val="5794"/>
              </a:lnSpc>
            </a:pPr>
            <a:r>
              <a:rPr lang="en-US" sz="4456">
                <a:solidFill>
                  <a:srgbClr val="FFFFFF"/>
                </a:solidFill>
                <a:latin typeface="Open Sauce"/>
              </a:rPr>
              <a:t>2.    What are the typical consumption situations for energy drinks among respondents?</a:t>
            </a:r>
          </a:p>
          <a:p>
            <a:pPr algn="ctr">
              <a:lnSpc>
                <a:spcPts val="5014"/>
              </a:lnSpc>
              <a:spcBef>
                <a:spcPct val="0"/>
              </a:spcBef>
            </a:pPr>
          </a:p>
        </p:txBody>
      </p:sp>
      <p:sp>
        <p:nvSpPr>
          <p:cNvPr name="TextBox 8" id="8"/>
          <p:cNvSpPr txBox="true"/>
          <p:nvPr/>
        </p:nvSpPr>
        <p:spPr>
          <a:xfrm rot="0">
            <a:off x="-82099" y="7641854"/>
            <a:ext cx="18370099" cy="3185267"/>
          </a:xfrm>
          <a:prstGeom prst="rect">
            <a:avLst/>
          </a:prstGeom>
        </p:spPr>
        <p:txBody>
          <a:bodyPr anchor="t" rtlCol="false" tIns="0" lIns="0" bIns="0" rIns="0">
            <a:spAutoFit/>
          </a:bodyPr>
          <a:lstStyle/>
          <a:p>
            <a:pPr algn="ctr">
              <a:lnSpc>
                <a:spcPts val="6435"/>
              </a:lnSpc>
            </a:pPr>
            <a:r>
              <a:rPr lang="en-US" sz="4950">
                <a:solidFill>
                  <a:srgbClr val="FFFFFF"/>
                </a:solidFill>
                <a:latin typeface="Open Sauce"/>
              </a:rPr>
              <a:t>3.    What factors influence respondents' purchase decisions, such as price range and limited edition packaging?</a:t>
            </a:r>
          </a:p>
          <a:p>
            <a:pPr algn="ctr">
              <a:lnSpc>
                <a:spcPts val="6148"/>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26272" y="502602"/>
            <a:ext cx="15648059" cy="3249985"/>
          </a:xfrm>
          <a:prstGeom prst="rect">
            <a:avLst/>
          </a:prstGeom>
        </p:spPr>
        <p:txBody>
          <a:bodyPr anchor="t" rtlCol="false" tIns="0" lIns="0" bIns="0" rIns="0">
            <a:spAutoFit/>
          </a:bodyPr>
          <a:lstStyle/>
          <a:p>
            <a:pPr algn="ctr">
              <a:lnSpc>
                <a:spcPts val="8120"/>
              </a:lnSpc>
            </a:pPr>
            <a:r>
              <a:rPr lang="en-US" sz="5884" spc="576">
                <a:solidFill>
                  <a:srgbClr val="FFFFFF"/>
                </a:solidFill>
                <a:latin typeface="Codec Pro ExtraBold"/>
              </a:rPr>
              <a:t>   Where do respondents prefer to purchase energy drinks?</a:t>
            </a:r>
          </a:p>
          <a:p>
            <a:pPr algn="ctr">
              <a:lnSpc>
                <a:spcPts val="9179"/>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94844" y="3938518"/>
            <a:ext cx="17098313" cy="5945953"/>
          </a:xfrm>
          <a:custGeom>
            <a:avLst/>
            <a:gdLst/>
            <a:ahLst/>
            <a:cxnLst/>
            <a:rect r="r" b="b" t="t" l="l"/>
            <a:pathLst>
              <a:path h="5945953" w="17098313">
                <a:moveTo>
                  <a:pt x="0" y="0"/>
                </a:moveTo>
                <a:lnTo>
                  <a:pt x="17098312" y="0"/>
                </a:lnTo>
                <a:lnTo>
                  <a:pt x="17098312" y="5945953"/>
                </a:lnTo>
                <a:lnTo>
                  <a:pt x="0" y="5945953"/>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0" y="384876"/>
            <a:ext cx="16558133" cy="3568851"/>
          </a:xfrm>
          <a:prstGeom prst="rect">
            <a:avLst/>
          </a:prstGeom>
        </p:spPr>
        <p:txBody>
          <a:bodyPr anchor="t" rtlCol="false" tIns="0" lIns="0" bIns="0" rIns="0">
            <a:spAutoFit/>
          </a:bodyPr>
          <a:lstStyle/>
          <a:p>
            <a:pPr algn="ctr">
              <a:lnSpc>
                <a:spcPts val="6950"/>
              </a:lnSpc>
            </a:pPr>
            <a:r>
              <a:rPr lang="en-US" sz="5036" spc="493">
                <a:solidFill>
                  <a:srgbClr val="FFFFFF"/>
                </a:solidFill>
                <a:latin typeface="Codec Pro ExtraBold"/>
              </a:rPr>
              <a:t>    What are the typical consumption situations for energy drinks among respondents?</a:t>
            </a:r>
          </a:p>
          <a:p>
            <a:pPr algn="ctr">
              <a:lnSpc>
                <a:spcPts val="6950"/>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8700" y="3713143"/>
            <a:ext cx="15603663" cy="5911286"/>
          </a:xfrm>
          <a:custGeom>
            <a:avLst/>
            <a:gdLst/>
            <a:ahLst/>
            <a:cxnLst/>
            <a:rect r="r" b="b" t="t" l="l"/>
            <a:pathLst>
              <a:path h="5911286" w="15603663">
                <a:moveTo>
                  <a:pt x="0" y="0"/>
                </a:moveTo>
                <a:lnTo>
                  <a:pt x="15603663" y="0"/>
                </a:lnTo>
                <a:lnTo>
                  <a:pt x="15603663" y="5911286"/>
                </a:lnTo>
                <a:lnTo>
                  <a:pt x="0" y="5911286"/>
                </a:lnTo>
                <a:lnTo>
                  <a:pt x="0" y="0"/>
                </a:lnTo>
                <a:close/>
              </a:path>
            </a:pathLst>
          </a:custGeom>
          <a:blipFill>
            <a:blip r:embed="rId5"/>
            <a:stretch>
              <a:fillRect l="0" t="-2397" r="0" b="-2397"/>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5573675" cy="10287000"/>
            <a:chOff x="0" y="0"/>
            <a:chExt cx="1467964" cy="2709333"/>
          </a:xfrm>
        </p:grpSpPr>
        <p:sp>
          <p:nvSpPr>
            <p:cNvPr name="Freeform 4" id="4"/>
            <p:cNvSpPr/>
            <p:nvPr/>
          </p:nvSpPr>
          <p:spPr>
            <a:xfrm flipH="false" flipV="false" rot="0">
              <a:off x="0" y="0"/>
              <a:ext cx="1467964" cy="2709333"/>
            </a:xfrm>
            <a:custGeom>
              <a:avLst/>
              <a:gdLst/>
              <a:ahLst/>
              <a:cxnLst/>
              <a:rect r="r" b="b" t="t" l="l"/>
              <a:pathLst>
                <a:path h="2709333" w="1467964">
                  <a:moveTo>
                    <a:pt x="0" y="0"/>
                  </a:moveTo>
                  <a:lnTo>
                    <a:pt x="1467964" y="0"/>
                  </a:lnTo>
                  <a:lnTo>
                    <a:pt x="1467964" y="2709333"/>
                  </a:lnTo>
                  <a:lnTo>
                    <a:pt x="0" y="2709333"/>
                  </a:lnTo>
                  <a:close/>
                </a:path>
              </a:pathLst>
            </a:custGeom>
            <a:solidFill>
              <a:srgbClr val="1C5739"/>
            </a:solidFill>
          </p:spPr>
        </p:sp>
        <p:sp>
          <p:nvSpPr>
            <p:cNvPr name="TextBox 5" id="5"/>
            <p:cNvSpPr txBox="true"/>
            <p:nvPr/>
          </p:nvSpPr>
          <p:spPr>
            <a:xfrm>
              <a:off x="0" y="-19050"/>
              <a:ext cx="1467964" cy="272838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0" y="895350"/>
            <a:ext cx="4770063" cy="7165384"/>
          </a:xfrm>
          <a:prstGeom prst="rect">
            <a:avLst/>
          </a:prstGeom>
        </p:spPr>
        <p:txBody>
          <a:bodyPr anchor="t" rtlCol="false" tIns="0" lIns="0" bIns="0" rIns="0">
            <a:spAutoFit/>
          </a:bodyPr>
          <a:lstStyle/>
          <a:p>
            <a:pPr algn="ctr">
              <a:lnSpc>
                <a:spcPts val="5662"/>
              </a:lnSpc>
            </a:pPr>
            <a:r>
              <a:rPr lang="en-US" sz="4103" spc="402">
                <a:solidFill>
                  <a:srgbClr val="FFFFFF"/>
                </a:solidFill>
                <a:latin typeface="Codec Pro ExtraBold"/>
              </a:rPr>
              <a:t>   What factors influence respondents' purchase decisions, such as price range and limited edition packaging?</a:t>
            </a:r>
          </a:p>
          <a:p>
            <a:pPr algn="ctr">
              <a:lnSpc>
                <a:spcPts val="5524"/>
              </a:lnSpc>
            </a:pPr>
          </a:p>
        </p:txBody>
      </p:sp>
      <p:sp>
        <p:nvSpPr>
          <p:cNvPr name="Freeform 7" id="7"/>
          <p:cNvSpPr/>
          <p:nvPr/>
        </p:nvSpPr>
        <p:spPr>
          <a:xfrm flipH="false" flipV="false" rot="0">
            <a:off x="653708" y="8228822"/>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045673" y="0"/>
            <a:ext cx="8271345" cy="5456032"/>
          </a:xfrm>
          <a:custGeom>
            <a:avLst/>
            <a:gdLst/>
            <a:ahLst/>
            <a:cxnLst/>
            <a:rect r="r" b="b" t="t" l="l"/>
            <a:pathLst>
              <a:path h="5456032" w="8271345">
                <a:moveTo>
                  <a:pt x="0" y="0"/>
                </a:moveTo>
                <a:lnTo>
                  <a:pt x="8271345" y="0"/>
                </a:lnTo>
                <a:lnTo>
                  <a:pt x="8271345" y="5456032"/>
                </a:lnTo>
                <a:lnTo>
                  <a:pt x="0" y="5456032"/>
                </a:lnTo>
                <a:lnTo>
                  <a:pt x="0" y="0"/>
                </a:lnTo>
                <a:close/>
              </a:path>
            </a:pathLst>
          </a:custGeom>
          <a:blipFill>
            <a:blip r:embed="rId5"/>
            <a:stretch>
              <a:fillRect l="0" t="-2458" r="0" b="-2458"/>
            </a:stretch>
          </a:blipFill>
        </p:spPr>
      </p:sp>
      <p:sp>
        <p:nvSpPr>
          <p:cNvPr name="Freeform 10" id="10"/>
          <p:cNvSpPr/>
          <p:nvPr/>
        </p:nvSpPr>
        <p:spPr>
          <a:xfrm flipH="false" flipV="false" rot="0">
            <a:off x="9144000" y="5320125"/>
            <a:ext cx="9144000" cy="4966875"/>
          </a:xfrm>
          <a:custGeom>
            <a:avLst/>
            <a:gdLst/>
            <a:ahLst/>
            <a:cxnLst/>
            <a:rect r="r" b="b" t="t" l="l"/>
            <a:pathLst>
              <a:path h="4966875" w="9144000">
                <a:moveTo>
                  <a:pt x="0" y="0"/>
                </a:moveTo>
                <a:lnTo>
                  <a:pt x="9144000" y="0"/>
                </a:lnTo>
                <a:lnTo>
                  <a:pt x="9144000" y="4966875"/>
                </a:lnTo>
                <a:lnTo>
                  <a:pt x="0" y="4966875"/>
                </a:lnTo>
                <a:lnTo>
                  <a:pt x="0" y="0"/>
                </a:lnTo>
                <a:close/>
              </a:path>
            </a:pathLst>
          </a:custGeom>
          <a:blipFill>
            <a:blip r:embed="rId6"/>
            <a:stretch>
              <a:fillRect l="0" t="-546"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11220" y="685800"/>
            <a:ext cx="15895095" cy="5849266"/>
          </a:xfrm>
          <a:prstGeom prst="rect">
            <a:avLst/>
          </a:prstGeom>
        </p:spPr>
        <p:txBody>
          <a:bodyPr anchor="t" rtlCol="false" tIns="0" lIns="0" bIns="0" rIns="0">
            <a:spAutoFit/>
          </a:bodyPr>
          <a:lstStyle/>
          <a:p>
            <a:pPr algn="ctr">
              <a:lnSpc>
                <a:spcPts val="15110"/>
              </a:lnSpc>
            </a:pPr>
            <a:r>
              <a:rPr lang="en-US" sz="10949" spc="1073">
                <a:solidFill>
                  <a:srgbClr val="FFFFFF"/>
                </a:solidFill>
                <a:latin typeface="Codec Pro ExtraBold"/>
              </a:rPr>
              <a:t>PRODUCT DEVELOPMENT</a:t>
            </a:r>
          </a:p>
          <a:p>
            <a:pPr algn="ctr">
              <a:lnSpc>
                <a:spcPts val="15110"/>
              </a:lnSpc>
            </a:pPr>
          </a:p>
        </p:txBody>
      </p:sp>
      <p:sp>
        <p:nvSpPr>
          <p:cNvPr name="TextBox 4" id="4"/>
          <p:cNvSpPr txBox="true"/>
          <p:nvPr/>
        </p:nvSpPr>
        <p:spPr>
          <a:xfrm rot="0">
            <a:off x="1548142" y="5869578"/>
            <a:ext cx="15058172" cy="2876800"/>
          </a:xfrm>
          <a:prstGeom prst="rect">
            <a:avLst/>
          </a:prstGeom>
        </p:spPr>
        <p:txBody>
          <a:bodyPr anchor="t" rtlCol="false" tIns="0" lIns="0" bIns="0" rIns="0">
            <a:spAutoFit/>
          </a:bodyPr>
          <a:lstStyle/>
          <a:p>
            <a:pPr algn="ctr">
              <a:lnSpc>
                <a:spcPts val="5734"/>
              </a:lnSpc>
            </a:pPr>
            <a:r>
              <a:rPr lang="en-US" sz="4155" spc="407">
                <a:solidFill>
                  <a:srgbClr val="F5FFF5"/>
                </a:solidFill>
                <a:latin typeface="Open Sauce"/>
              </a:rPr>
              <a:t>  Which area of business should we focus more on our product development? (Branding/taste/availability)</a:t>
            </a:r>
          </a:p>
          <a:p>
            <a:pPr algn="ctr">
              <a:lnSpc>
                <a:spcPts val="5734"/>
              </a:lnSpc>
            </a:pP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653708" y="742716"/>
            <a:ext cx="14989822" cy="2770845"/>
          </a:xfrm>
          <a:prstGeom prst="rect">
            <a:avLst/>
          </a:prstGeom>
        </p:spPr>
        <p:txBody>
          <a:bodyPr anchor="t" rtlCol="false" tIns="0" lIns="0" bIns="0" rIns="0">
            <a:spAutoFit/>
          </a:bodyPr>
          <a:lstStyle/>
          <a:p>
            <a:pPr algn="ctr">
              <a:lnSpc>
                <a:spcPts val="5407"/>
              </a:lnSpc>
            </a:pPr>
            <a:r>
              <a:rPr lang="en-US" sz="3918" spc="383">
                <a:solidFill>
                  <a:srgbClr val="FFFFFF"/>
                </a:solidFill>
                <a:latin typeface="Codec Pro ExtraBold"/>
              </a:rPr>
              <a:t>   Which area of business should we focus more on our product development? (Branding/taste/availability)</a:t>
            </a:r>
          </a:p>
          <a:p>
            <a:pPr algn="ctr">
              <a:lnSpc>
                <a:spcPts val="5407"/>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53708" y="3513561"/>
            <a:ext cx="16247889" cy="3592878"/>
          </a:xfrm>
          <a:custGeom>
            <a:avLst/>
            <a:gdLst/>
            <a:ahLst/>
            <a:cxnLst/>
            <a:rect r="r" b="b" t="t" l="l"/>
            <a:pathLst>
              <a:path h="3592878" w="16247889">
                <a:moveTo>
                  <a:pt x="0" y="0"/>
                </a:moveTo>
                <a:lnTo>
                  <a:pt x="16247888" y="0"/>
                </a:lnTo>
                <a:lnTo>
                  <a:pt x="16247888" y="3592878"/>
                </a:lnTo>
                <a:lnTo>
                  <a:pt x="0" y="3592878"/>
                </a:lnTo>
                <a:lnTo>
                  <a:pt x="0" y="0"/>
                </a:lnTo>
                <a:close/>
              </a:path>
            </a:pathLst>
          </a:custGeom>
          <a:blipFill>
            <a:blip r:embed="rId5"/>
            <a:stretch>
              <a:fillRect l="0" t="-1489" r="0" b="-9259"/>
            </a:stretch>
          </a:blipFill>
        </p:spPr>
      </p:sp>
      <p:sp>
        <p:nvSpPr>
          <p:cNvPr name="TextBox 10" id="10"/>
          <p:cNvSpPr txBox="true"/>
          <p:nvPr/>
        </p:nvSpPr>
        <p:spPr>
          <a:xfrm rot="0">
            <a:off x="1169422" y="8067450"/>
            <a:ext cx="16297237" cy="1439546"/>
          </a:xfrm>
          <a:prstGeom prst="rect">
            <a:avLst/>
          </a:prstGeom>
        </p:spPr>
        <p:txBody>
          <a:bodyPr anchor="t" rtlCol="false" tIns="0" lIns="0" bIns="0" rIns="0">
            <a:spAutoFit/>
          </a:bodyPr>
          <a:lstStyle/>
          <a:p>
            <a:pPr algn="ctr">
              <a:lnSpc>
                <a:spcPts val="5719"/>
              </a:lnSpc>
              <a:spcBef>
                <a:spcPct val="0"/>
              </a:spcBef>
            </a:pPr>
            <a:r>
              <a:rPr lang="en-US" sz="4399">
                <a:solidFill>
                  <a:srgbClr val="1C5739"/>
                </a:solidFill>
                <a:latin typeface="Open Sauce Bold"/>
              </a:rPr>
              <a:t>Out of 980 respondents of CodeX, only 259 have choose because of goodwill, 182 for taste and so 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826946" y="3150980"/>
            <a:ext cx="12216661" cy="4502881"/>
          </a:xfrm>
          <a:prstGeom prst="rect">
            <a:avLst/>
          </a:prstGeom>
        </p:spPr>
        <p:txBody>
          <a:bodyPr anchor="t" rtlCol="false" tIns="0" lIns="0" bIns="0" rIns="0">
            <a:spAutoFit/>
          </a:bodyPr>
          <a:lstStyle/>
          <a:p>
            <a:pPr algn="ctr">
              <a:lnSpc>
                <a:spcPts val="17397"/>
              </a:lnSpc>
            </a:pPr>
            <a:r>
              <a:rPr lang="en-US" sz="12606" spc="1235">
                <a:solidFill>
                  <a:srgbClr val="FFFFFF"/>
                </a:solidFill>
                <a:latin typeface="Codec Pro ExtraBold"/>
              </a:rPr>
              <a:t>SECONDARY INSIGHTS</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653708" y="813151"/>
            <a:ext cx="15364141" cy="2384164"/>
          </a:xfrm>
          <a:prstGeom prst="rect">
            <a:avLst/>
          </a:prstGeom>
        </p:spPr>
        <p:txBody>
          <a:bodyPr anchor="t" rtlCol="false" tIns="0" lIns="0" bIns="0" rIns="0">
            <a:spAutoFit/>
          </a:bodyPr>
          <a:lstStyle/>
          <a:p>
            <a:pPr algn="ctr">
              <a:lnSpc>
                <a:spcPts val="7060"/>
              </a:lnSpc>
            </a:pPr>
            <a:r>
              <a:rPr lang="en-US" sz="5116" spc="501">
                <a:solidFill>
                  <a:srgbClr val="FFFFFF"/>
                </a:solidFill>
                <a:latin typeface="Codec Pro ExtraBold"/>
              </a:rPr>
              <a:t>  What immediate improvements can we bring to the product?</a:t>
            </a:r>
          </a:p>
          <a:p>
            <a:pPr algn="ctr">
              <a:lnSpc>
                <a:spcPts val="4087"/>
              </a:lnSpc>
            </a:pPr>
          </a:p>
        </p:txBody>
      </p:sp>
      <p:sp>
        <p:nvSpPr>
          <p:cNvPr name="Freeform 7" id="7"/>
          <p:cNvSpPr/>
          <p:nvPr/>
        </p:nvSpPr>
        <p:spPr>
          <a:xfrm flipH="false" flipV="false" rot="0">
            <a:off x="16205150" y="-860269"/>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082850" y="3086100"/>
            <a:ext cx="14122301" cy="7030913"/>
          </a:xfrm>
          <a:custGeom>
            <a:avLst/>
            <a:gdLst/>
            <a:ahLst/>
            <a:cxnLst/>
            <a:rect r="r" b="b" t="t" l="l"/>
            <a:pathLst>
              <a:path h="7030913" w="14122301">
                <a:moveTo>
                  <a:pt x="0" y="0"/>
                </a:moveTo>
                <a:lnTo>
                  <a:pt x="14122300" y="0"/>
                </a:lnTo>
                <a:lnTo>
                  <a:pt x="14122300" y="7030913"/>
                </a:lnTo>
                <a:lnTo>
                  <a:pt x="0" y="7030913"/>
                </a:lnTo>
                <a:lnTo>
                  <a:pt x="0" y="0"/>
                </a:lnTo>
                <a:close/>
              </a:path>
            </a:pathLst>
          </a:custGeom>
          <a:blipFill>
            <a:blip r:embed="rId5"/>
            <a:stretch>
              <a:fillRect l="-767" t="-236" r="0" b="-2739"/>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83259" y="628382"/>
            <a:ext cx="15329677" cy="2588869"/>
          </a:xfrm>
          <a:prstGeom prst="rect">
            <a:avLst/>
          </a:prstGeom>
        </p:spPr>
        <p:txBody>
          <a:bodyPr anchor="t" rtlCol="false" tIns="0" lIns="0" bIns="0" rIns="0">
            <a:spAutoFit/>
          </a:bodyPr>
          <a:lstStyle/>
          <a:p>
            <a:pPr algn="ctr">
              <a:lnSpc>
                <a:spcPts val="7269"/>
              </a:lnSpc>
            </a:pPr>
            <a:r>
              <a:rPr lang="en-US" sz="5267" spc="516">
                <a:solidFill>
                  <a:srgbClr val="FFFFFF"/>
                </a:solidFill>
                <a:latin typeface="Codec Pro ExtraBold"/>
              </a:rPr>
              <a:t>  What are the reasons for preventing our brand?</a:t>
            </a:r>
          </a:p>
          <a:p>
            <a:pPr algn="ctr">
              <a:lnSpc>
                <a:spcPts val="5613"/>
              </a:lnSpc>
            </a:pP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66175" y="3442770"/>
            <a:ext cx="17555649" cy="3735471"/>
          </a:xfrm>
          <a:custGeom>
            <a:avLst/>
            <a:gdLst/>
            <a:ahLst/>
            <a:cxnLst/>
            <a:rect r="r" b="b" t="t" l="l"/>
            <a:pathLst>
              <a:path h="3735471" w="17555649">
                <a:moveTo>
                  <a:pt x="0" y="0"/>
                </a:moveTo>
                <a:lnTo>
                  <a:pt x="17555650" y="0"/>
                </a:lnTo>
                <a:lnTo>
                  <a:pt x="17555650" y="3735470"/>
                </a:lnTo>
                <a:lnTo>
                  <a:pt x="0" y="3735470"/>
                </a:lnTo>
                <a:lnTo>
                  <a:pt x="0" y="0"/>
                </a:lnTo>
                <a:close/>
              </a:path>
            </a:pathLst>
          </a:custGeom>
          <a:blipFill>
            <a:blip r:embed="rId5"/>
            <a:stretch>
              <a:fillRect l="0" t="-2557" r="0" b="-960"/>
            </a:stretch>
          </a:blipFill>
        </p:spPr>
      </p:sp>
      <p:sp>
        <p:nvSpPr>
          <p:cNvPr name="TextBox 10" id="10"/>
          <p:cNvSpPr txBox="true"/>
          <p:nvPr/>
        </p:nvSpPr>
        <p:spPr>
          <a:xfrm rot="0">
            <a:off x="653708" y="7932025"/>
            <a:ext cx="16605592" cy="1847216"/>
          </a:xfrm>
          <a:prstGeom prst="rect">
            <a:avLst/>
          </a:prstGeom>
        </p:spPr>
        <p:txBody>
          <a:bodyPr anchor="t" rtlCol="false" tIns="0" lIns="0" bIns="0" rIns="0">
            <a:spAutoFit/>
          </a:bodyPr>
          <a:lstStyle/>
          <a:p>
            <a:pPr algn="ctr">
              <a:lnSpc>
                <a:spcPts val="4939"/>
              </a:lnSpc>
              <a:spcBef>
                <a:spcPct val="0"/>
              </a:spcBef>
            </a:pPr>
            <a:r>
              <a:rPr lang="en-US" sz="3799">
                <a:solidFill>
                  <a:srgbClr val="1C5739"/>
                </a:solidFill>
                <a:latin typeface="Open Sauce Bold"/>
              </a:rPr>
              <a:t>The primary reason to prevent our brand is Health concern , this is because of  lack of recognition in market. So we need to focus on brand reputation.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9"/>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8477841" y="5957903"/>
            <a:ext cx="928806" cy="896720"/>
          </a:xfrm>
          <a:custGeom>
            <a:avLst/>
            <a:gdLst/>
            <a:ahLst/>
            <a:cxnLst/>
            <a:rect r="r" b="b" t="t" l="l"/>
            <a:pathLst>
              <a:path h="896720" w="928806">
                <a:moveTo>
                  <a:pt x="0" y="0"/>
                </a:moveTo>
                <a:lnTo>
                  <a:pt x="928806" y="0"/>
                </a:lnTo>
                <a:lnTo>
                  <a:pt x="928806" y="896719"/>
                </a:lnTo>
                <a:lnTo>
                  <a:pt x="0" y="896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053043" y="16840"/>
            <a:ext cx="3259177" cy="3449031"/>
          </a:xfrm>
          <a:custGeom>
            <a:avLst/>
            <a:gdLst/>
            <a:ahLst/>
            <a:cxnLst/>
            <a:rect r="r" b="b" t="t" l="l"/>
            <a:pathLst>
              <a:path h="3449031" w="3259177">
                <a:moveTo>
                  <a:pt x="0" y="0"/>
                </a:moveTo>
                <a:lnTo>
                  <a:pt x="3259176" y="0"/>
                </a:lnTo>
                <a:lnTo>
                  <a:pt x="3259176" y="3449032"/>
                </a:lnTo>
                <a:lnTo>
                  <a:pt x="0" y="3449032"/>
                </a:lnTo>
                <a:lnTo>
                  <a:pt x="0" y="0"/>
                </a:lnTo>
                <a:close/>
              </a:path>
            </a:pathLst>
          </a:custGeom>
          <a:blipFill>
            <a:blip r:embed="rId6"/>
            <a:stretch>
              <a:fillRect l="0" t="0" r="0" b="0"/>
            </a:stretch>
          </a:blipFill>
        </p:spPr>
      </p:sp>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0" y="6582372"/>
            <a:ext cx="3704628" cy="3704628"/>
          </a:xfrm>
          <a:prstGeom prst="rect">
            <a:avLst/>
          </a:prstGeom>
        </p:spPr>
      </p:pic>
      <p:sp>
        <p:nvSpPr>
          <p:cNvPr name="TextBox 13" id="13"/>
          <p:cNvSpPr txBox="true"/>
          <p:nvPr/>
        </p:nvSpPr>
        <p:spPr>
          <a:xfrm rot="0">
            <a:off x="268637" y="1159834"/>
            <a:ext cx="5605439" cy="1312998"/>
          </a:xfrm>
          <a:prstGeom prst="rect">
            <a:avLst/>
          </a:prstGeom>
        </p:spPr>
        <p:txBody>
          <a:bodyPr anchor="t" rtlCol="false" tIns="0" lIns="0" bIns="0" rIns="0">
            <a:spAutoFit/>
          </a:bodyPr>
          <a:lstStyle/>
          <a:p>
            <a:pPr algn="l" marL="0" indent="0" lvl="0">
              <a:lnSpc>
                <a:spcPts val="9862"/>
              </a:lnSpc>
              <a:spcBef>
                <a:spcPct val="0"/>
              </a:spcBef>
            </a:pPr>
            <a:r>
              <a:rPr lang="en-US" sz="7146" spc="700">
                <a:solidFill>
                  <a:srgbClr val="FFFFFF"/>
                </a:solidFill>
                <a:latin typeface="Codec Pro ExtraBold"/>
              </a:rPr>
              <a:t>Overview</a:t>
            </a:r>
          </a:p>
        </p:txBody>
      </p:sp>
      <p:sp>
        <p:nvSpPr>
          <p:cNvPr name="TextBox 14" id="14"/>
          <p:cNvSpPr txBox="true"/>
          <p:nvPr/>
        </p:nvSpPr>
        <p:spPr>
          <a:xfrm rot="0">
            <a:off x="7808385" y="364088"/>
            <a:ext cx="4259949" cy="1566544"/>
          </a:xfrm>
          <a:prstGeom prst="rect">
            <a:avLst/>
          </a:prstGeom>
        </p:spPr>
        <p:txBody>
          <a:bodyPr anchor="t" rtlCol="false" tIns="0" lIns="0" bIns="0" rIns="0">
            <a:spAutoFit/>
          </a:bodyPr>
          <a:lstStyle/>
          <a:p>
            <a:pPr algn="ctr">
              <a:lnSpc>
                <a:spcPts val="12880"/>
              </a:lnSpc>
            </a:pPr>
            <a:r>
              <a:rPr lang="en-US" sz="9200">
                <a:solidFill>
                  <a:srgbClr val="1C5739"/>
                </a:solidFill>
                <a:latin typeface="Canva Sans Bold"/>
              </a:rPr>
              <a:t>CodeX</a:t>
            </a:r>
          </a:p>
        </p:txBody>
      </p:sp>
      <p:sp>
        <p:nvSpPr>
          <p:cNvPr name="TextBox 15" id="15"/>
          <p:cNvSpPr txBox="true"/>
          <p:nvPr/>
        </p:nvSpPr>
        <p:spPr>
          <a:xfrm rot="0">
            <a:off x="5874076" y="2569698"/>
            <a:ext cx="9178967"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CodeX is a German beverage company that is aiming to make its mark in the Indian market. A few months ago, they launched their energy drink in 10 cities in India.</a:t>
            </a:r>
          </a:p>
        </p:txBody>
      </p:sp>
      <p:sp>
        <p:nvSpPr>
          <p:cNvPr name="TextBox 16" id="16"/>
          <p:cNvSpPr txBox="true"/>
          <p:nvPr/>
        </p:nvSpPr>
        <p:spPr>
          <a:xfrm rot="0">
            <a:off x="2883109" y="5034295"/>
            <a:ext cx="14004853"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Their Marketing team is responsible for increasing brand awareness, market share, and product development. They conducted a survey in those 10 cities and received results from 10k respondents.</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47625"/>
              <a:ext cx="5016842" cy="860425"/>
            </a:xfrm>
            <a:prstGeom prst="rect">
              <a:avLst/>
            </a:prstGeom>
          </p:spPr>
          <p:txBody>
            <a:bodyPr anchor="ctr" rtlCol="false" tIns="50800" lIns="50800" bIns="50800" rIns="50800"/>
            <a:lstStyle/>
            <a:p>
              <a:pPr algn="ctr">
                <a:lnSpc>
                  <a:spcPts val="5849"/>
                </a:lnSpc>
              </a:pPr>
              <a:r>
                <a:rPr lang="en-US" sz="4499">
                  <a:solidFill>
                    <a:srgbClr val="FFFFFF"/>
                  </a:solidFill>
                  <a:latin typeface="Open Sauce Bold"/>
                </a:rPr>
                <a:t>What kind of marketing campaigns, offers, and </a:t>
              </a:r>
            </a:p>
            <a:p>
              <a:pPr algn="ctr">
                <a:lnSpc>
                  <a:spcPts val="5849"/>
                </a:lnSpc>
              </a:pPr>
              <a:r>
                <a:rPr lang="en-US" sz="4499">
                  <a:solidFill>
                    <a:srgbClr val="FFFFFF"/>
                  </a:solidFill>
                  <a:latin typeface="Open Sauce Bold"/>
                </a:rPr>
                <a:t>discounts we can run?</a:t>
              </a: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53708" y="3716715"/>
            <a:ext cx="16605592" cy="6362578"/>
          </a:xfrm>
          <a:prstGeom prst="rect">
            <a:avLst/>
          </a:prstGeom>
        </p:spPr>
        <p:txBody>
          <a:bodyPr anchor="t" rtlCol="false" tIns="0" lIns="0" bIns="0" rIns="0">
            <a:spAutoFit/>
          </a:bodyPr>
          <a:lstStyle/>
          <a:p>
            <a:pPr marL="784323" indent="-392162" lvl="1">
              <a:lnSpc>
                <a:spcPts val="5085"/>
              </a:lnSpc>
              <a:buFont typeface="Arial"/>
              <a:buChar char="•"/>
            </a:pPr>
            <a:r>
              <a:rPr lang="en-US" sz="3632">
                <a:solidFill>
                  <a:srgbClr val="000000"/>
                </a:solidFill>
                <a:latin typeface="Canva Sans Bold"/>
              </a:rPr>
              <a:t>Social Media is the  platform where most of the youths stay updated so increase the brand reputation or product development we need to rum some market compaigns on social media, some giveaways and competitions.</a:t>
            </a:r>
          </a:p>
          <a:p>
            <a:pPr marL="784323" indent="-392162" lvl="1">
              <a:lnSpc>
                <a:spcPts val="5085"/>
              </a:lnSpc>
              <a:buFont typeface="Arial"/>
              <a:buChar char="•"/>
            </a:pPr>
            <a:r>
              <a:rPr lang="en-US" sz="3632">
                <a:solidFill>
                  <a:srgbClr val="000000"/>
                </a:solidFill>
                <a:latin typeface="Canva Sans Bold"/>
              </a:rPr>
              <a:t>To increase the sale we need  to run some offers like BUY 3 GET 1 FREE !!! , Also we can give great discounts on multiple festivals. We can set up some lottery type service to come up with gifts .  We can also come up with some social media Collaboration, as we see most of youths are on Instagram so we can do some collaboration with influencers on Instagram.</a:t>
            </a:r>
          </a:p>
        </p:txBody>
      </p:sp>
      <p:sp>
        <p:nvSpPr>
          <p:cNvPr name="Freeform 9" id="9"/>
          <p:cNvSpPr/>
          <p:nvPr/>
        </p:nvSpPr>
        <p:spPr>
          <a:xfrm flipH="false" flipV="false" rot="0">
            <a:off x="1339513" y="1950173"/>
            <a:ext cx="1498866" cy="1205944"/>
          </a:xfrm>
          <a:custGeom>
            <a:avLst/>
            <a:gdLst/>
            <a:ahLst/>
            <a:cxnLst/>
            <a:rect r="r" b="b" t="t" l="l"/>
            <a:pathLst>
              <a:path h="1205944" w="1498866">
                <a:moveTo>
                  <a:pt x="0" y="0"/>
                </a:moveTo>
                <a:lnTo>
                  <a:pt x="1498866" y="0"/>
                </a:lnTo>
                <a:lnTo>
                  <a:pt x="1498866" y="1205945"/>
                </a:lnTo>
                <a:lnTo>
                  <a:pt x="0" y="12059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773869" y="1950173"/>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0370590" y="462067"/>
            <a:ext cx="8603573" cy="10287000"/>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t="0" r="-9783"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258228" y="-409943"/>
            <a:ext cx="224724" cy="11276164"/>
            <a:chOff x="0" y="0"/>
            <a:chExt cx="59187" cy="2969854"/>
          </a:xfrm>
        </p:grpSpPr>
        <p:sp>
          <p:nvSpPr>
            <p:cNvPr name="Freeform 9" id="9"/>
            <p:cNvSpPr/>
            <p:nvPr/>
          </p:nvSpPr>
          <p:spPr>
            <a:xfrm flipH="false" flipV="false" rot="0">
              <a:off x="0" y="0"/>
              <a:ext cx="59187" cy="2969854"/>
            </a:xfrm>
            <a:custGeom>
              <a:avLst/>
              <a:gdLst/>
              <a:ahLst/>
              <a:cxnLst/>
              <a:rect r="r" b="b" t="t" l="l"/>
              <a:pathLst>
                <a:path h="2969854" w="59187">
                  <a:moveTo>
                    <a:pt x="0" y="0"/>
                  </a:moveTo>
                  <a:lnTo>
                    <a:pt x="59187" y="0"/>
                  </a:lnTo>
                  <a:lnTo>
                    <a:pt x="59187" y="2969854"/>
                  </a:lnTo>
                  <a:lnTo>
                    <a:pt x="0" y="2969854"/>
                  </a:lnTo>
                  <a:close/>
                </a:path>
              </a:pathLst>
            </a:custGeom>
            <a:solidFill>
              <a:srgbClr val="1C5739"/>
            </a:solidFill>
          </p:spPr>
        </p:sp>
        <p:sp>
          <p:nvSpPr>
            <p:cNvPr name="TextBox 10" id="10"/>
            <p:cNvSpPr txBox="true"/>
            <p:nvPr/>
          </p:nvSpPr>
          <p:spPr>
            <a:xfrm>
              <a:off x="0" y="-19050"/>
              <a:ext cx="59187" cy="298890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431796" y="580013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0" r="0" b="0"/>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Freeform 17" id="17"/>
          <p:cNvSpPr/>
          <p:nvPr/>
        </p:nvSpPr>
        <p:spPr>
          <a:xfrm flipH="false" flipV="false" rot="0">
            <a:off x="3428875" y="6992833"/>
            <a:ext cx="416521" cy="416521"/>
          </a:xfrm>
          <a:custGeom>
            <a:avLst/>
            <a:gdLst/>
            <a:ahLst/>
            <a:cxnLst/>
            <a:rect r="r" b="b" t="t" l="l"/>
            <a:pathLst>
              <a:path h="416521" w="416521">
                <a:moveTo>
                  <a:pt x="0" y="0"/>
                </a:moveTo>
                <a:lnTo>
                  <a:pt x="416521" y="0"/>
                </a:lnTo>
                <a:lnTo>
                  <a:pt x="416521" y="416521"/>
                </a:lnTo>
                <a:lnTo>
                  <a:pt x="0" y="416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428875" y="7561754"/>
            <a:ext cx="384783" cy="384955"/>
          </a:xfrm>
          <a:custGeom>
            <a:avLst/>
            <a:gdLst/>
            <a:ahLst/>
            <a:cxnLst/>
            <a:rect r="r" b="b" t="t" l="l"/>
            <a:pathLst>
              <a:path h="384955" w="384783">
                <a:moveTo>
                  <a:pt x="0" y="0"/>
                </a:moveTo>
                <a:lnTo>
                  <a:pt x="384783" y="0"/>
                </a:lnTo>
                <a:lnTo>
                  <a:pt x="384783" y="384955"/>
                </a:lnTo>
                <a:lnTo>
                  <a:pt x="0" y="384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845396" y="1977553"/>
            <a:ext cx="5793673" cy="2862311"/>
          </a:xfrm>
          <a:prstGeom prst="rect">
            <a:avLst/>
          </a:prstGeom>
        </p:spPr>
        <p:txBody>
          <a:bodyPr anchor="t" rtlCol="false" tIns="0" lIns="0" bIns="0" rIns="0">
            <a:spAutoFit/>
          </a:bodyPr>
          <a:lstStyle/>
          <a:p>
            <a:pPr algn="ctr" marL="0" indent="0" lvl="0">
              <a:lnSpc>
                <a:spcPts val="10205"/>
              </a:lnSpc>
            </a:pPr>
            <a:r>
              <a:rPr lang="en-US" sz="10973" spc="1185">
                <a:solidFill>
                  <a:srgbClr val="231F20"/>
                </a:solidFill>
                <a:latin typeface="Codec Pro ExtraBold Bold"/>
              </a:rPr>
              <a:t>THANK YOU</a:t>
            </a:r>
          </a:p>
        </p:txBody>
      </p:sp>
      <p:sp>
        <p:nvSpPr>
          <p:cNvPr name="TextBox 20" id="20"/>
          <p:cNvSpPr txBox="true"/>
          <p:nvPr/>
        </p:nvSpPr>
        <p:spPr>
          <a:xfrm rot="0">
            <a:off x="4205850" y="7510179"/>
            <a:ext cx="5857379" cy="825435"/>
          </a:xfrm>
          <a:prstGeom prst="rect">
            <a:avLst/>
          </a:prstGeom>
        </p:spPr>
        <p:txBody>
          <a:bodyPr anchor="t" rtlCol="false" tIns="0" lIns="0" bIns="0" rIns="0">
            <a:spAutoFit/>
          </a:bodyPr>
          <a:lstStyle/>
          <a:p>
            <a:pPr>
              <a:lnSpc>
                <a:spcPts val="3328"/>
              </a:lnSpc>
            </a:pPr>
            <a:r>
              <a:rPr lang="en-US" sz="2377">
                <a:solidFill>
                  <a:srgbClr val="000000"/>
                </a:solidFill>
                <a:latin typeface="Open Sauce"/>
              </a:rPr>
              <a:t>https://www.linkedin.com/in/shilpa-saini-a2b6691a0/</a:t>
            </a:r>
          </a:p>
        </p:txBody>
      </p:sp>
      <p:sp>
        <p:nvSpPr>
          <p:cNvPr name="TextBox 21" id="21"/>
          <p:cNvSpPr txBox="true"/>
          <p:nvPr/>
        </p:nvSpPr>
        <p:spPr>
          <a:xfrm rot="0">
            <a:off x="4088989" y="6974113"/>
            <a:ext cx="5857379" cy="406335"/>
          </a:xfrm>
          <a:prstGeom prst="rect">
            <a:avLst/>
          </a:prstGeom>
        </p:spPr>
        <p:txBody>
          <a:bodyPr anchor="t" rtlCol="false" tIns="0" lIns="0" bIns="0" rIns="0">
            <a:spAutoFit/>
          </a:bodyPr>
          <a:lstStyle/>
          <a:p>
            <a:pPr>
              <a:lnSpc>
                <a:spcPts val="3328"/>
              </a:lnSpc>
            </a:pPr>
            <a:r>
              <a:rPr lang="en-US" sz="2377">
                <a:solidFill>
                  <a:srgbClr val="000000"/>
                </a:solidFill>
                <a:latin typeface="Open Sauce"/>
              </a:rPr>
              <a:t>sainishilpa688@gmail.com</a:t>
            </a:r>
          </a:p>
        </p:txBody>
      </p:sp>
      <p:sp>
        <p:nvSpPr>
          <p:cNvPr name="TextBox 22" id="22"/>
          <p:cNvSpPr txBox="true"/>
          <p:nvPr/>
        </p:nvSpPr>
        <p:spPr>
          <a:xfrm rot="0">
            <a:off x="3643884" y="6374366"/>
            <a:ext cx="5857379" cy="467930"/>
          </a:xfrm>
          <a:prstGeom prst="rect">
            <a:avLst/>
          </a:prstGeom>
        </p:spPr>
        <p:txBody>
          <a:bodyPr anchor="t" rtlCol="false" tIns="0" lIns="0" bIns="0" rIns="0">
            <a:spAutoFit/>
          </a:bodyPr>
          <a:lstStyle/>
          <a:p>
            <a:pPr>
              <a:lnSpc>
                <a:spcPts val="3608"/>
              </a:lnSpc>
            </a:pPr>
            <a:r>
              <a:rPr lang="en-US" sz="2577">
                <a:solidFill>
                  <a:srgbClr val="000000"/>
                </a:solidFill>
                <a:latin typeface="Montserrat Light Bold"/>
              </a:rPr>
              <a:t>SHILPA SAINI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57864" y="2547270"/>
            <a:ext cx="6306960" cy="6309618"/>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5035582" y="2145857"/>
            <a:ext cx="2223718" cy="2218402"/>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4372985" y="3913002"/>
            <a:ext cx="507082" cy="515722"/>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035582" y="7039898"/>
            <a:ext cx="2223718" cy="2218402"/>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1" id="11"/>
          <p:cNvGrpSpPr/>
          <p:nvPr/>
        </p:nvGrpSpPr>
        <p:grpSpPr>
          <a:xfrm rot="0">
            <a:off x="14372985" y="6975433"/>
            <a:ext cx="507082" cy="515722"/>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4513878" y="7124966"/>
            <a:ext cx="219315" cy="216656"/>
            <a:chOff x="0" y="0"/>
            <a:chExt cx="237600" cy="234720"/>
          </a:xfrm>
        </p:grpSpPr>
        <p:sp>
          <p:nvSpPr>
            <p:cNvPr name="Freeform 15" id="1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6" id="16"/>
          <p:cNvGrpSpPr/>
          <p:nvPr/>
        </p:nvGrpSpPr>
        <p:grpSpPr>
          <a:xfrm rot="0">
            <a:off x="6562723" y="7039898"/>
            <a:ext cx="2224383" cy="2218402"/>
            <a:chOff x="0" y="0"/>
            <a:chExt cx="2409840" cy="2403360"/>
          </a:xfrm>
        </p:grpSpPr>
        <p:sp>
          <p:nvSpPr>
            <p:cNvPr name="Freeform 17" id="1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8" id="18"/>
          <p:cNvGrpSpPr/>
          <p:nvPr/>
        </p:nvGrpSpPr>
        <p:grpSpPr>
          <a:xfrm rot="0">
            <a:off x="8942620" y="6975433"/>
            <a:ext cx="507082" cy="515722"/>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9088830" y="7124966"/>
            <a:ext cx="219979" cy="216656"/>
            <a:chOff x="0" y="0"/>
            <a:chExt cx="238320" cy="234720"/>
          </a:xfrm>
        </p:grpSpPr>
        <p:sp>
          <p:nvSpPr>
            <p:cNvPr name="Freeform 22" id="22"/>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3" id="23"/>
          <p:cNvGrpSpPr/>
          <p:nvPr/>
        </p:nvGrpSpPr>
        <p:grpSpPr>
          <a:xfrm rot="0">
            <a:off x="6562723" y="2145857"/>
            <a:ext cx="2224383" cy="2218402"/>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5" id="25"/>
          <p:cNvGrpSpPr/>
          <p:nvPr/>
        </p:nvGrpSpPr>
        <p:grpSpPr>
          <a:xfrm rot="0">
            <a:off x="8942620" y="3913002"/>
            <a:ext cx="507082" cy="515722"/>
            <a:chOff x="0" y="0"/>
            <a:chExt cx="549360" cy="558720"/>
          </a:xfrm>
        </p:grpSpPr>
        <p:sp>
          <p:nvSpPr>
            <p:cNvPr name="Freeform 26" id="2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7" id="2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8" id="28"/>
          <p:cNvGrpSpPr/>
          <p:nvPr/>
        </p:nvGrpSpPr>
        <p:grpSpPr>
          <a:xfrm rot="0">
            <a:off x="14516869" y="4062535"/>
            <a:ext cx="219315" cy="21665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0" id="30"/>
          <p:cNvGrpSpPr/>
          <p:nvPr/>
        </p:nvGrpSpPr>
        <p:grpSpPr>
          <a:xfrm rot="0">
            <a:off x="9089494" y="4062535"/>
            <a:ext cx="219315" cy="216656"/>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2" id="32"/>
          <p:cNvSpPr/>
          <p:nvPr/>
        </p:nvSpPr>
        <p:spPr>
          <a:xfrm flipH="false" flipV="false" rot="0">
            <a:off x="15398008" y="7491155"/>
            <a:ext cx="1489037" cy="1302230"/>
          </a:xfrm>
          <a:custGeom>
            <a:avLst/>
            <a:gdLst/>
            <a:ahLst/>
            <a:cxnLst/>
            <a:rect r="r" b="b" t="t" l="l"/>
            <a:pathLst>
              <a:path h="1302230" w="1489037">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398008" y="2676676"/>
            <a:ext cx="1498866" cy="1205944"/>
          </a:xfrm>
          <a:custGeom>
            <a:avLst/>
            <a:gdLst/>
            <a:ahLst/>
            <a:cxnLst/>
            <a:rect r="r" b="b" t="t" l="l"/>
            <a:pathLst>
              <a:path h="1205944" w="1498866">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6927575" y="7587964"/>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6" id="36"/>
          <p:cNvGrpSpPr/>
          <p:nvPr/>
        </p:nvGrpSpPr>
        <p:grpSpPr>
          <a:xfrm rot="0">
            <a:off x="9655291" y="3446026"/>
            <a:ext cx="4512106" cy="451210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1412602" y="1210943"/>
            <a:ext cx="5150121" cy="1465733"/>
          </a:xfrm>
          <a:prstGeom prst="rect">
            <a:avLst/>
          </a:prstGeom>
        </p:spPr>
        <p:txBody>
          <a:bodyPr anchor="t" rtlCol="false" tIns="0" lIns="0" bIns="0" rIns="0">
            <a:spAutoFit/>
          </a:bodyPr>
          <a:lstStyle/>
          <a:p>
            <a:pPr algn="l" marL="0" indent="0" lvl="0">
              <a:lnSpc>
                <a:spcPts val="10992"/>
              </a:lnSpc>
              <a:spcBef>
                <a:spcPct val="0"/>
              </a:spcBef>
            </a:pPr>
            <a:r>
              <a:rPr lang="en-US" sz="7965" spc="780">
                <a:solidFill>
                  <a:srgbClr val="231F20"/>
                </a:solidFill>
                <a:latin typeface="Codec Pro ExtraBold"/>
              </a:rPr>
              <a:t>Aims</a:t>
            </a:r>
          </a:p>
        </p:txBody>
      </p:sp>
      <p:sp>
        <p:nvSpPr>
          <p:cNvPr name="TextBox 40" id="40"/>
          <p:cNvSpPr txBox="true"/>
          <p:nvPr/>
        </p:nvSpPr>
        <p:spPr>
          <a:xfrm rot="0">
            <a:off x="10426816" y="5119491"/>
            <a:ext cx="2969056" cy="819830"/>
          </a:xfrm>
          <a:prstGeom prst="rect">
            <a:avLst/>
          </a:prstGeom>
        </p:spPr>
        <p:txBody>
          <a:bodyPr anchor="t" rtlCol="false" tIns="0" lIns="0" bIns="0" rIns="0">
            <a:spAutoFit/>
          </a:bodyPr>
          <a:lstStyle/>
          <a:p>
            <a:pPr algn="ctr">
              <a:lnSpc>
                <a:spcPts val="6787"/>
              </a:lnSpc>
            </a:pPr>
            <a:r>
              <a:rPr lang="en-US" sz="4848" spc="242">
                <a:solidFill>
                  <a:srgbClr val="1C5739"/>
                </a:solidFill>
                <a:latin typeface="Open Sauce Bold"/>
              </a:rPr>
              <a:t>CodeX</a:t>
            </a:r>
          </a:p>
        </p:txBody>
      </p:sp>
      <p:sp>
        <p:nvSpPr>
          <p:cNvPr name="Freeform 41" id="41"/>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3" id="43"/>
          <p:cNvSpPr txBox="true"/>
          <p:nvPr/>
        </p:nvSpPr>
        <p:spPr>
          <a:xfrm rot="0">
            <a:off x="534478" y="3421830"/>
            <a:ext cx="60380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Increase Goodwill</a:t>
            </a:r>
          </a:p>
        </p:txBody>
      </p:sp>
      <p:sp>
        <p:nvSpPr>
          <p:cNvPr name="TextBox 44" id="44"/>
          <p:cNvSpPr txBox="true"/>
          <p:nvPr/>
        </p:nvSpPr>
        <p:spPr>
          <a:xfrm rot="0">
            <a:off x="534478" y="4714043"/>
            <a:ext cx="715774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Product Development</a:t>
            </a:r>
          </a:p>
        </p:txBody>
      </p:sp>
      <p:sp>
        <p:nvSpPr>
          <p:cNvPr name="TextBox 45" id="45"/>
          <p:cNvSpPr txBox="true"/>
          <p:nvPr/>
        </p:nvSpPr>
        <p:spPr>
          <a:xfrm rot="0">
            <a:off x="534478" y="6088338"/>
            <a:ext cx="559296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Brand Awareness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685800"/>
            <a:ext cx="11530855" cy="3850979"/>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DEMOGRAPHIC INSIGHTS</a:t>
            </a:r>
          </a:p>
        </p:txBody>
      </p:sp>
      <p:sp>
        <p:nvSpPr>
          <p:cNvPr name="TextBox 4" id="4"/>
          <p:cNvSpPr txBox="true"/>
          <p:nvPr/>
        </p:nvSpPr>
        <p:spPr>
          <a:xfrm rot="0">
            <a:off x="1991018" y="5525192"/>
            <a:ext cx="14037605" cy="1178301"/>
          </a:xfrm>
          <a:prstGeom prst="rect">
            <a:avLst/>
          </a:prstGeom>
        </p:spPr>
        <p:txBody>
          <a:bodyPr anchor="t" rtlCol="false" tIns="0" lIns="0" bIns="0" rIns="0">
            <a:spAutoFit/>
          </a:bodyPr>
          <a:lstStyle/>
          <a:p>
            <a:pPr>
              <a:lnSpc>
                <a:spcPts val="4768"/>
              </a:lnSpc>
            </a:pPr>
            <a:r>
              <a:rPr lang="en-US" sz="3455" spc="338">
                <a:solidFill>
                  <a:srgbClr val="F5FFF5"/>
                </a:solidFill>
                <a:latin typeface="Open Sauce"/>
              </a:rPr>
              <a:t>1. Who prefers energy drink more? (male/female/non-binary?) </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91018" y="6876152"/>
            <a:ext cx="14305964" cy="565150"/>
          </a:xfrm>
          <a:prstGeom prst="rect">
            <a:avLst/>
          </a:prstGeom>
        </p:spPr>
        <p:txBody>
          <a:bodyPr anchor="t" rtlCol="false" tIns="0" lIns="0" bIns="0" rIns="0">
            <a:spAutoFit/>
          </a:bodyPr>
          <a:lstStyle/>
          <a:p>
            <a:pPr>
              <a:lnSpc>
                <a:spcPts val="4549"/>
              </a:lnSpc>
              <a:spcBef>
                <a:spcPct val="0"/>
              </a:spcBef>
            </a:pPr>
            <a:r>
              <a:rPr lang="en-US" sz="3499">
                <a:solidFill>
                  <a:srgbClr val="FFFFFF"/>
                </a:solidFill>
                <a:latin typeface="Open Sauce"/>
              </a:rPr>
              <a:t>2. </a:t>
            </a:r>
            <a:r>
              <a:rPr lang="en-US" sz="3499">
                <a:solidFill>
                  <a:srgbClr val="FFFFFF"/>
                </a:solidFill>
                <a:latin typeface="Open Sauce"/>
              </a:rPr>
              <a:t>Which age group prefers energy drinks more?</a:t>
            </a:r>
          </a:p>
        </p:txBody>
      </p:sp>
      <p:sp>
        <p:nvSpPr>
          <p:cNvPr name="TextBox 8" id="8"/>
          <p:cNvSpPr txBox="true"/>
          <p:nvPr/>
        </p:nvSpPr>
        <p:spPr>
          <a:xfrm rot="0">
            <a:off x="1991018" y="7833629"/>
            <a:ext cx="14305964" cy="565150"/>
          </a:xfrm>
          <a:prstGeom prst="rect">
            <a:avLst/>
          </a:prstGeom>
        </p:spPr>
        <p:txBody>
          <a:bodyPr anchor="t" rtlCol="false" tIns="0" lIns="0" bIns="0" rIns="0">
            <a:spAutoFit/>
          </a:bodyPr>
          <a:lstStyle/>
          <a:p>
            <a:pPr>
              <a:lnSpc>
                <a:spcPts val="4549"/>
              </a:lnSpc>
              <a:spcBef>
                <a:spcPct val="0"/>
              </a:spcBef>
            </a:pPr>
            <a:r>
              <a:rPr lang="en-US" sz="3499">
                <a:solidFill>
                  <a:srgbClr val="FFFFFF"/>
                </a:solidFill>
                <a:latin typeface="Open Sauce"/>
              </a:rPr>
              <a:t>3. Which type of marketing reaches the most Youth (15-30)?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46712" y="1963203"/>
            <a:ext cx="12390065" cy="8323797"/>
          </a:xfrm>
          <a:custGeom>
            <a:avLst/>
            <a:gdLst/>
            <a:ahLst/>
            <a:cxnLst/>
            <a:rect r="r" b="b" t="t" l="l"/>
            <a:pathLst>
              <a:path h="8323797" w="12390065">
                <a:moveTo>
                  <a:pt x="0" y="0"/>
                </a:moveTo>
                <a:lnTo>
                  <a:pt x="12390065" y="0"/>
                </a:lnTo>
                <a:lnTo>
                  <a:pt x="12390065" y="8323797"/>
                </a:lnTo>
                <a:lnTo>
                  <a:pt x="0" y="8323797"/>
                </a:lnTo>
                <a:lnTo>
                  <a:pt x="0" y="0"/>
                </a:lnTo>
                <a:close/>
              </a:path>
            </a:pathLst>
          </a:custGeom>
          <a:blipFill>
            <a:blip r:embed="rId4"/>
            <a:stretch>
              <a:fillRect l="0" t="-7652" r="-5469" b="-17713"/>
            </a:stretch>
          </a:blipFill>
        </p:spPr>
      </p:sp>
      <p:sp>
        <p:nvSpPr>
          <p:cNvPr name="Freeform 5" id="5"/>
          <p:cNvSpPr/>
          <p:nvPr/>
        </p:nvSpPr>
        <p:spPr>
          <a:xfrm flipH="false" flipV="false" rot="0">
            <a:off x="-950793" y="6662317"/>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408481" y="0"/>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85349" y="1628043"/>
            <a:ext cx="4282420" cy="7979428"/>
          </a:xfrm>
          <a:custGeom>
            <a:avLst/>
            <a:gdLst/>
            <a:ahLst/>
            <a:cxnLst/>
            <a:rect r="r" b="b" t="t" l="l"/>
            <a:pathLst>
              <a:path h="7979428" w="4282420">
                <a:moveTo>
                  <a:pt x="0" y="0"/>
                </a:moveTo>
                <a:lnTo>
                  <a:pt x="4282420" y="0"/>
                </a:lnTo>
                <a:lnTo>
                  <a:pt x="4282420" y="7979429"/>
                </a:lnTo>
                <a:lnTo>
                  <a:pt x="0" y="7979429"/>
                </a:lnTo>
                <a:lnTo>
                  <a:pt x="0" y="0"/>
                </a:lnTo>
                <a:close/>
              </a:path>
            </a:pathLst>
          </a:custGeom>
          <a:blipFill>
            <a:blip r:embed="rId7"/>
            <a:stretch>
              <a:fillRect l="0" t="0" r="0" b="-3135"/>
            </a:stretch>
          </a:blipFill>
        </p:spPr>
      </p:sp>
      <p:grpSp>
        <p:nvGrpSpPr>
          <p:cNvPr name="Group 8" id="8"/>
          <p:cNvGrpSpPr/>
          <p:nvPr/>
        </p:nvGrpSpPr>
        <p:grpSpPr>
          <a:xfrm rot="0">
            <a:off x="-366439" y="-94975"/>
            <a:ext cx="19683917" cy="1723018"/>
            <a:chOff x="0" y="0"/>
            <a:chExt cx="5184241" cy="453799"/>
          </a:xfrm>
        </p:grpSpPr>
        <p:sp>
          <p:nvSpPr>
            <p:cNvPr name="Freeform 9" id="9"/>
            <p:cNvSpPr/>
            <p:nvPr/>
          </p:nvSpPr>
          <p:spPr>
            <a:xfrm flipH="false" flipV="false" rot="0">
              <a:off x="0" y="0"/>
              <a:ext cx="5184241" cy="453799"/>
            </a:xfrm>
            <a:custGeom>
              <a:avLst/>
              <a:gdLst/>
              <a:ahLst/>
              <a:cxnLst/>
              <a:rect r="r" b="b" t="t" l="l"/>
              <a:pathLst>
                <a:path h="453799" w="5184241">
                  <a:moveTo>
                    <a:pt x="0" y="0"/>
                  </a:moveTo>
                  <a:lnTo>
                    <a:pt x="5184241" y="0"/>
                  </a:lnTo>
                  <a:lnTo>
                    <a:pt x="5184241" y="453799"/>
                  </a:lnTo>
                  <a:lnTo>
                    <a:pt x="0" y="453799"/>
                  </a:lnTo>
                  <a:close/>
                </a:path>
              </a:pathLst>
            </a:custGeom>
            <a:solidFill>
              <a:srgbClr val="1C5739"/>
            </a:solidFill>
          </p:spPr>
        </p:sp>
        <p:sp>
          <p:nvSpPr>
            <p:cNvPr name="TextBox 10" id="10"/>
            <p:cNvSpPr txBox="true"/>
            <p:nvPr/>
          </p:nvSpPr>
          <p:spPr>
            <a:xfrm>
              <a:off x="0" y="-19050"/>
              <a:ext cx="5184241" cy="472849"/>
            </a:xfrm>
            <a:prstGeom prst="rect">
              <a:avLst/>
            </a:prstGeom>
          </p:spPr>
          <p:txBody>
            <a:bodyPr anchor="ctr" rtlCol="false" tIns="50800" lIns="50800" bIns="50800" rIns="50800"/>
            <a:lstStyle/>
            <a:p>
              <a:pPr algn="ctr">
                <a:lnSpc>
                  <a:spcPts val="2859"/>
                </a:lnSpc>
              </a:pPr>
            </a:p>
            <a:p>
              <a:pPr algn="ctr">
                <a:lnSpc>
                  <a:spcPts val="6239"/>
                </a:lnSpc>
              </a:pPr>
              <a:r>
                <a:rPr lang="en-US" sz="4799">
                  <a:solidFill>
                    <a:srgbClr val="FFFFFF"/>
                  </a:solidFill>
                  <a:latin typeface="Open Sauce Bold"/>
                </a:rPr>
                <a:t>Who prefers energy drink more?</a:t>
              </a:r>
            </a:p>
          </p:txBody>
        </p:sp>
      </p:grpSp>
      <p:sp>
        <p:nvSpPr>
          <p:cNvPr name="Freeform 11" id="11"/>
          <p:cNvSpPr/>
          <p:nvPr/>
        </p:nvSpPr>
        <p:spPr>
          <a:xfrm flipH="false" flipV="false" rot="0">
            <a:off x="-1628043" y="-94975"/>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5782" y="2158856"/>
            <a:ext cx="14854951" cy="7516891"/>
          </a:xfrm>
          <a:custGeom>
            <a:avLst/>
            <a:gdLst/>
            <a:ahLst/>
            <a:cxnLst/>
            <a:rect r="r" b="b" t="t" l="l"/>
            <a:pathLst>
              <a:path h="7516891" w="14854951">
                <a:moveTo>
                  <a:pt x="0" y="0"/>
                </a:moveTo>
                <a:lnTo>
                  <a:pt x="14854951" y="0"/>
                </a:lnTo>
                <a:lnTo>
                  <a:pt x="14854951" y="7516891"/>
                </a:lnTo>
                <a:lnTo>
                  <a:pt x="0" y="7516891"/>
                </a:lnTo>
                <a:lnTo>
                  <a:pt x="0" y="0"/>
                </a:lnTo>
                <a:close/>
              </a:path>
            </a:pathLst>
          </a:custGeom>
          <a:blipFill>
            <a:blip r:embed="rId2"/>
            <a:stretch>
              <a:fillRect l="-69" t="0" r="-685" b="-854"/>
            </a:stretch>
          </a:blipFill>
        </p:spPr>
      </p:sp>
      <p:sp>
        <p:nvSpPr>
          <p:cNvPr name="Freeform 3" id="3"/>
          <p:cNvSpPr/>
          <p:nvPr/>
        </p:nvSpPr>
        <p:spPr>
          <a:xfrm flipH="false" flipV="false" rot="0">
            <a:off x="16717616" y="8503546"/>
            <a:ext cx="4283789" cy="2344401"/>
          </a:xfrm>
          <a:custGeom>
            <a:avLst/>
            <a:gdLst/>
            <a:ahLst/>
            <a:cxnLst/>
            <a:rect r="r" b="b" t="t" l="l"/>
            <a:pathLst>
              <a:path h="2344401" w="4283789">
                <a:moveTo>
                  <a:pt x="0" y="0"/>
                </a:moveTo>
                <a:lnTo>
                  <a:pt x="4283790" y="0"/>
                </a:lnTo>
                <a:lnTo>
                  <a:pt x="4283790" y="2344402"/>
                </a:lnTo>
                <a:lnTo>
                  <a:pt x="0" y="2344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76704" y="0"/>
            <a:ext cx="20450132" cy="2111856"/>
            <a:chOff x="0" y="0"/>
            <a:chExt cx="5386043" cy="556209"/>
          </a:xfrm>
        </p:grpSpPr>
        <p:sp>
          <p:nvSpPr>
            <p:cNvPr name="Freeform 5" id="5"/>
            <p:cNvSpPr/>
            <p:nvPr/>
          </p:nvSpPr>
          <p:spPr>
            <a:xfrm flipH="false" flipV="false" rot="0">
              <a:off x="0" y="0"/>
              <a:ext cx="5386043" cy="556209"/>
            </a:xfrm>
            <a:custGeom>
              <a:avLst/>
              <a:gdLst/>
              <a:ahLst/>
              <a:cxnLst/>
              <a:rect r="r" b="b" t="t" l="l"/>
              <a:pathLst>
                <a:path h="556209" w="5386043">
                  <a:moveTo>
                    <a:pt x="0" y="0"/>
                  </a:moveTo>
                  <a:lnTo>
                    <a:pt x="5386043" y="0"/>
                  </a:lnTo>
                  <a:lnTo>
                    <a:pt x="5386043" y="556209"/>
                  </a:lnTo>
                  <a:lnTo>
                    <a:pt x="0" y="556209"/>
                  </a:lnTo>
                  <a:close/>
                </a:path>
              </a:pathLst>
            </a:custGeom>
            <a:solidFill>
              <a:srgbClr val="1C5739"/>
            </a:solidFill>
          </p:spPr>
        </p:sp>
        <p:sp>
          <p:nvSpPr>
            <p:cNvPr name="TextBox 6" id="6"/>
            <p:cNvSpPr txBox="true"/>
            <p:nvPr/>
          </p:nvSpPr>
          <p:spPr>
            <a:xfrm>
              <a:off x="0" y="-19050"/>
              <a:ext cx="5386043" cy="575259"/>
            </a:xfrm>
            <a:prstGeom prst="rect">
              <a:avLst/>
            </a:prstGeom>
          </p:spPr>
          <p:txBody>
            <a:bodyPr anchor="ctr" rtlCol="false" tIns="50800" lIns="50800" bIns="50800" rIns="50800"/>
            <a:lstStyle/>
            <a:p>
              <a:pPr algn="ctr">
                <a:lnSpc>
                  <a:spcPts val="2859"/>
                </a:lnSpc>
              </a:pPr>
            </a:p>
            <a:p>
              <a:pPr algn="ctr">
                <a:lnSpc>
                  <a:spcPts val="5719"/>
                </a:lnSpc>
              </a:pPr>
              <a:r>
                <a:rPr lang="en-US" sz="4399">
                  <a:solidFill>
                    <a:srgbClr val="FFFFFF"/>
                  </a:solidFill>
                  <a:latin typeface="Open Sauce Bold"/>
                  <a:ea typeface="Open Sauce Bold"/>
                </a:rPr>
                <a:t> Which age group prefers energy drink﻿s more?</a:t>
              </a:r>
            </a:p>
          </p:txBody>
        </p:sp>
      </p:grpSp>
      <p:sp>
        <p:nvSpPr>
          <p:cNvPr name="Freeform 7" id="7"/>
          <p:cNvSpPr/>
          <p:nvPr/>
        </p:nvSpPr>
        <p:spPr>
          <a:xfrm flipH="false" flipV="false" rot="0">
            <a:off x="16217341" y="-572115"/>
            <a:ext cx="3256087" cy="3256087"/>
          </a:xfrm>
          <a:custGeom>
            <a:avLst/>
            <a:gdLst/>
            <a:ahLst/>
            <a:cxnLst/>
            <a:rect r="r" b="b" t="t" l="l"/>
            <a:pathLst>
              <a:path h="3256087" w="3256087">
                <a:moveTo>
                  <a:pt x="0" y="0"/>
                </a:moveTo>
                <a:lnTo>
                  <a:pt x="3256087" y="0"/>
                </a:lnTo>
                <a:lnTo>
                  <a:pt x="3256087" y="3256086"/>
                </a:lnTo>
                <a:lnTo>
                  <a:pt x="0" y="3256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76704" y="-599343"/>
            <a:ext cx="3256087" cy="3256087"/>
          </a:xfrm>
          <a:custGeom>
            <a:avLst/>
            <a:gdLst/>
            <a:ahLst/>
            <a:cxnLst/>
            <a:rect r="r" b="b" t="t" l="l"/>
            <a:pathLst>
              <a:path h="3256087" w="3256087">
                <a:moveTo>
                  <a:pt x="0" y="0"/>
                </a:moveTo>
                <a:lnTo>
                  <a:pt x="3256086" y="0"/>
                </a:lnTo>
                <a:lnTo>
                  <a:pt x="3256086" y="3256086"/>
                </a:lnTo>
                <a:lnTo>
                  <a:pt x="0" y="3256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155497" y="-213054"/>
            <a:ext cx="22984632" cy="2479321"/>
            <a:chOff x="0" y="0"/>
            <a:chExt cx="6053566" cy="652990"/>
          </a:xfrm>
        </p:grpSpPr>
        <p:sp>
          <p:nvSpPr>
            <p:cNvPr name="Freeform 4" id="4"/>
            <p:cNvSpPr/>
            <p:nvPr/>
          </p:nvSpPr>
          <p:spPr>
            <a:xfrm flipH="false" flipV="false" rot="0">
              <a:off x="0" y="0"/>
              <a:ext cx="6053566" cy="652990"/>
            </a:xfrm>
            <a:custGeom>
              <a:avLst/>
              <a:gdLst/>
              <a:ahLst/>
              <a:cxnLst/>
              <a:rect r="r" b="b" t="t" l="l"/>
              <a:pathLst>
                <a:path h="652990" w="6053566">
                  <a:moveTo>
                    <a:pt x="0" y="0"/>
                  </a:moveTo>
                  <a:lnTo>
                    <a:pt x="6053566" y="0"/>
                  </a:lnTo>
                  <a:lnTo>
                    <a:pt x="6053566" y="652990"/>
                  </a:lnTo>
                  <a:lnTo>
                    <a:pt x="0" y="652990"/>
                  </a:lnTo>
                  <a:close/>
                </a:path>
              </a:pathLst>
            </a:custGeom>
            <a:solidFill>
              <a:srgbClr val="1C5739"/>
            </a:solidFill>
          </p:spPr>
        </p:sp>
        <p:sp>
          <p:nvSpPr>
            <p:cNvPr name="TextBox 5" id="5"/>
            <p:cNvSpPr txBox="true"/>
            <p:nvPr/>
          </p:nvSpPr>
          <p:spPr>
            <a:xfrm>
              <a:off x="0" y="-47625"/>
              <a:ext cx="6053566" cy="700615"/>
            </a:xfrm>
            <a:prstGeom prst="rect">
              <a:avLst/>
            </a:prstGeom>
          </p:spPr>
          <p:txBody>
            <a:bodyPr anchor="ctr" rtlCol="false" tIns="50800" lIns="50800" bIns="50800" rIns="50800"/>
            <a:lstStyle/>
            <a:p>
              <a:pPr algn="ctr">
                <a:lnSpc>
                  <a:spcPts val="5979"/>
                </a:lnSpc>
              </a:pPr>
              <a:r>
                <a:rPr lang="en-US" sz="4599">
                  <a:solidFill>
                    <a:srgbClr val="FFFFFF"/>
                  </a:solidFill>
                  <a:latin typeface="Open Sauce"/>
                </a:rPr>
                <a:t> Which type of marketing reaches the most Youth (15-30)?</a:t>
              </a:r>
            </a:p>
            <a:p>
              <a:pPr algn="ctr">
                <a:lnSpc>
                  <a:spcPts val="5459"/>
                </a:lnSpc>
              </a:pPr>
            </a:p>
            <a:p>
              <a:pPr algn="ctr">
                <a:lnSpc>
                  <a:spcPts val="2859"/>
                </a:lnSpc>
              </a:pPr>
            </a:p>
          </p:txBody>
        </p:sp>
      </p:grpSp>
      <p:sp>
        <p:nvSpPr>
          <p:cNvPr name="Freeform 6" id="6"/>
          <p:cNvSpPr/>
          <p:nvPr/>
        </p:nvSpPr>
        <p:spPr>
          <a:xfrm flipH="false" flipV="false" rot="0">
            <a:off x="0" y="1359896"/>
            <a:ext cx="1770793" cy="906370"/>
          </a:xfrm>
          <a:custGeom>
            <a:avLst/>
            <a:gdLst/>
            <a:ahLst/>
            <a:cxnLst/>
            <a:rect r="r" b="b" t="t" l="l"/>
            <a:pathLst>
              <a:path h="906370" w="1770793">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8790" y="2607001"/>
            <a:ext cx="17570420" cy="7679999"/>
          </a:xfrm>
          <a:custGeom>
            <a:avLst/>
            <a:gdLst/>
            <a:ahLst/>
            <a:cxnLst/>
            <a:rect r="r" b="b" t="t" l="l"/>
            <a:pathLst>
              <a:path h="7679999" w="17570420">
                <a:moveTo>
                  <a:pt x="0" y="0"/>
                </a:moveTo>
                <a:lnTo>
                  <a:pt x="17570420" y="0"/>
                </a:lnTo>
                <a:lnTo>
                  <a:pt x="17570420" y="7679999"/>
                </a:lnTo>
                <a:lnTo>
                  <a:pt x="0" y="7679999"/>
                </a:lnTo>
                <a:lnTo>
                  <a:pt x="0" y="0"/>
                </a:lnTo>
                <a:close/>
              </a:path>
            </a:pathLst>
          </a:custGeom>
          <a:blipFill>
            <a:blip r:embed="rId5"/>
            <a:stretch>
              <a:fillRect l="-3132" t="-3167" r="-3160" b="0"/>
            </a:stretch>
          </a:blipFill>
        </p:spPr>
      </p:sp>
      <p:sp>
        <p:nvSpPr>
          <p:cNvPr name="Freeform 8" id="8"/>
          <p:cNvSpPr/>
          <p:nvPr/>
        </p:nvSpPr>
        <p:spPr>
          <a:xfrm flipH="false" flipV="false" rot="0">
            <a:off x="17050576" y="185038"/>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13385"/>
            <a:ext cx="11083591" cy="3850979"/>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CONSUMER PREFERENCE</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4862567"/>
            <a:ext cx="18165366" cy="2163446"/>
          </a:xfrm>
          <a:prstGeom prst="rect">
            <a:avLst/>
          </a:prstGeom>
        </p:spPr>
        <p:txBody>
          <a:bodyPr anchor="t" rtlCol="false" tIns="0" lIns="0" bIns="0" rIns="0">
            <a:spAutoFit/>
          </a:bodyPr>
          <a:lstStyle/>
          <a:p>
            <a:pPr algn="ctr">
              <a:lnSpc>
                <a:spcPts val="5719"/>
              </a:lnSpc>
            </a:pPr>
            <a:r>
              <a:rPr lang="en-US" sz="4399">
                <a:solidFill>
                  <a:srgbClr val="FFFFFF"/>
                </a:solidFill>
                <a:latin typeface="Open Sauce"/>
              </a:rPr>
              <a:t>1.  What are the preferred ingredients of energy drinks among respondents?</a:t>
            </a:r>
          </a:p>
          <a:p>
            <a:pPr algn="ctr">
              <a:lnSpc>
                <a:spcPts val="5719"/>
              </a:lnSpc>
              <a:spcBef>
                <a:spcPct val="0"/>
              </a:spcBef>
            </a:pPr>
          </a:p>
        </p:txBody>
      </p:sp>
      <p:sp>
        <p:nvSpPr>
          <p:cNvPr name="TextBox 7" id="7"/>
          <p:cNvSpPr txBox="true"/>
          <p:nvPr/>
        </p:nvSpPr>
        <p:spPr>
          <a:xfrm rot="0">
            <a:off x="0" y="6707395"/>
            <a:ext cx="17499523" cy="2297631"/>
          </a:xfrm>
          <a:prstGeom prst="rect">
            <a:avLst/>
          </a:prstGeom>
        </p:spPr>
        <p:txBody>
          <a:bodyPr anchor="t" rtlCol="false" tIns="0" lIns="0" bIns="0" rIns="0">
            <a:spAutoFit/>
          </a:bodyPr>
          <a:lstStyle/>
          <a:p>
            <a:pPr algn="ctr">
              <a:lnSpc>
                <a:spcPts val="5244"/>
              </a:lnSpc>
            </a:pPr>
            <a:r>
              <a:rPr lang="en-US" sz="4034">
                <a:solidFill>
                  <a:srgbClr val="FFFFFF"/>
                </a:solidFill>
                <a:latin typeface="Open Sauce"/>
              </a:rPr>
              <a:t>2.   What packaging preferences do respondents have for energy drinks?</a:t>
            </a:r>
          </a:p>
          <a:p>
            <a:pPr algn="ctr">
              <a:lnSpc>
                <a:spcPts val="797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DAFzY-3MYF0</dc:identifier>
  <dcterms:modified xsi:type="dcterms:W3CDTF">2011-08-01T06:04:30Z</dcterms:modified>
  <cp:revision>1</cp:revision>
  <dc:title>Marketing insights for CodeX</dc:title>
</cp:coreProperties>
</file>